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D62"/>
    <a:srgbClr val="FFCF06"/>
    <a:srgbClr val="E7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6763" autoAdjust="0"/>
  </p:normalViewPr>
  <p:slideViewPr>
    <p:cSldViewPr snapToGrid="0">
      <p:cViewPr varScale="1">
        <p:scale>
          <a:sx n="26" d="100"/>
          <a:sy n="26" d="100"/>
        </p:scale>
        <p:origin x="91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eg>
</file>

<file path=ppt/media/image18.jpg>
</file>

<file path=ppt/media/image19.jpg>
</file>

<file path=ppt/media/image2.png>
</file>

<file path=ppt/media/image20.jpg>
</file>

<file path=ppt/media/image21.jpeg>
</file>

<file path=ppt/media/image21.png>
</file>

<file path=ppt/media/image22.png>
</file>

<file path=ppt/media/image23.png>
</file>

<file path=ppt/media/image3.png>
</file>

<file path=ppt/media/image4.png>
</file>

<file path=ppt/media/image5.jpe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39795B-603B-4307-A4BA-3D949EC58841}" type="datetimeFigureOut">
              <a:rPr lang="en-US" smtClean="0"/>
              <a:t>10/4/2024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38F098-81BB-4DB9-9412-545474CCB9D1}" type="slidenum">
              <a:rPr lang="en-US" smtClean="0"/>
              <a:t>‹#›</a:t>
            </a:fld>
            <a:endParaRPr lang="en-US"/>
          </a:p>
        </p:txBody>
      </p:sp>
    </p:spTree>
    <p:extLst>
      <p:ext uri="{BB962C8B-B14F-4D97-AF65-F5344CB8AC3E}">
        <p14:creationId xmlns:p14="http://schemas.microsoft.com/office/powerpoint/2010/main" val="1961297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038F098-81BB-4DB9-9412-545474CCB9D1}" type="slidenum">
              <a:rPr lang="en-US" smtClean="0"/>
              <a:t>1</a:t>
            </a:fld>
            <a:endParaRPr lang="en-US"/>
          </a:p>
        </p:txBody>
      </p:sp>
    </p:spTree>
    <p:extLst>
      <p:ext uri="{BB962C8B-B14F-4D97-AF65-F5344CB8AC3E}">
        <p14:creationId xmlns:p14="http://schemas.microsoft.com/office/powerpoint/2010/main" val="1560850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smtClean="0"/>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5C0C75B-9D5A-473C-B921-A7CE274A338D}" type="datetimeFigureOut">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40542455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5C0C75B-9D5A-473C-B921-A7CE274A338D}" type="datetimeFigureOut">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2213632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5C0C75B-9D5A-473C-B921-A7CE274A338D}" type="datetimeFigureOut">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4242569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5C0C75B-9D5A-473C-B921-A7CE274A338D}" type="datetimeFigureOut">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976414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smtClean="0"/>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5C0C75B-9D5A-473C-B921-A7CE274A338D}" type="datetimeFigureOut">
              <a:rPr lang="en-US" smtClean="0"/>
              <a:t>10/4/2024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39408023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5C0C75B-9D5A-473C-B921-A7CE274A338D}" type="datetimeFigureOut">
              <a:rPr lang="en-US" smtClean="0"/>
              <a:t>10/4/2024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2186433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5C0C75B-9D5A-473C-B921-A7CE274A338D}" type="datetimeFigureOut">
              <a:rPr lang="en-US" smtClean="0"/>
              <a:t>10/4/2024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3077612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5C0C75B-9D5A-473C-B921-A7CE274A338D}" type="datetimeFigureOut">
              <a:rPr lang="en-US" smtClean="0"/>
              <a:t>10/4/2024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369631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C0C75B-9D5A-473C-B921-A7CE274A338D}" type="datetimeFigureOut">
              <a:rPr lang="en-US" smtClean="0"/>
              <a:t>10/4/2024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2899843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Edit Master text styles</a:t>
            </a:r>
          </a:p>
        </p:txBody>
      </p:sp>
      <p:sp>
        <p:nvSpPr>
          <p:cNvPr id="5" name="Date Placeholder 4"/>
          <p:cNvSpPr>
            <a:spLocks noGrp="1"/>
          </p:cNvSpPr>
          <p:nvPr>
            <p:ph type="dt" sz="half" idx="10"/>
          </p:nvPr>
        </p:nvSpPr>
        <p:spPr/>
        <p:txBody>
          <a:bodyPr/>
          <a:lstStyle/>
          <a:p>
            <a:fld id="{C5C0C75B-9D5A-473C-B921-A7CE274A338D}" type="datetimeFigureOut">
              <a:rPr lang="en-US" smtClean="0"/>
              <a:t>10/4/2024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3188953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smtClean="0"/>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Edit Master text styles</a:t>
            </a:r>
          </a:p>
        </p:txBody>
      </p:sp>
      <p:sp>
        <p:nvSpPr>
          <p:cNvPr id="5" name="Date Placeholder 4"/>
          <p:cNvSpPr>
            <a:spLocks noGrp="1"/>
          </p:cNvSpPr>
          <p:nvPr>
            <p:ph type="dt" sz="half" idx="10"/>
          </p:nvPr>
        </p:nvSpPr>
        <p:spPr/>
        <p:txBody>
          <a:bodyPr/>
          <a:lstStyle/>
          <a:p>
            <a:fld id="{C5C0C75B-9D5A-473C-B921-A7CE274A338D}" type="datetimeFigureOut">
              <a:rPr lang="en-US" smtClean="0"/>
              <a:t>10/4/2024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E6F7D4-8C50-4CCD-9529-416A1C9567EF}" type="slidenum">
              <a:rPr lang="en-US" smtClean="0"/>
              <a:t>‹#›</a:t>
            </a:fld>
            <a:endParaRPr lang="en-US"/>
          </a:p>
        </p:txBody>
      </p:sp>
    </p:spTree>
    <p:extLst>
      <p:ext uri="{BB962C8B-B14F-4D97-AF65-F5344CB8AC3E}">
        <p14:creationId xmlns:p14="http://schemas.microsoft.com/office/powerpoint/2010/main" val="75674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5C0C75B-9D5A-473C-B921-A7CE274A338D}" type="datetimeFigureOut">
              <a:rPr lang="en-US" smtClean="0"/>
              <a:t>10/4/2024</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D1E6F7D4-8C50-4CCD-9529-416A1C9567EF}" type="slidenum">
              <a:rPr lang="en-US" smtClean="0"/>
              <a:t>‹#›</a:t>
            </a:fld>
            <a:endParaRPr lang="en-US"/>
          </a:p>
        </p:txBody>
      </p:sp>
    </p:spTree>
    <p:extLst>
      <p:ext uri="{BB962C8B-B14F-4D97-AF65-F5344CB8AC3E}">
        <p14:creationId xmlns:p14="http://schemas.microsoft.com/office/powerpoint/2010/main" val="10261433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eg"/><Relationship Id="rId13" Type="http://schemas.openxmlformats.org/officeDocument/2006/relationships/image" Target="../media/image10.png"/><Relationship Id="rId18" Type="http://schemas.openxmlformats.org/officeDocument/2006/relationships/image" Target="../media/image15.png"/><Relationship Id="rId26" Type="http://schemas.openxmlformats.org/officeDocument/2006/relationships/image" Target="../media/image21.jpeg"/><Relationship Id="rId3" Type="http://schemas.openxmlformats.org/officeDocument/2006/relationships/image" Target="../media/image1.png"/><Relationship Id="rId21" Type="http://schemas.openxmlformats.org/officeDocument/2006/relationships/image" Target="../media/image17.jpeg"/><Relationship Id="rId7" Type="http://schemas.microsoft.com/office/2007/relationships/hdphoto" Target="../media/hdphoto1.wdp"/><Relationship Id="rId12" Type="http://schemas.openxmlformats.org/officeDocument/2006/relationships/image" Target="../media/image9.jpeg"/><Relationship Id="rId17" Type="http://schemas.openxmlformats.org/officeDocument/2006/relationships/image" Target="../media/image14.png"/><Relationship Id="rId25" Type="http://schemas.openxmlformats.org/officeDocument/2006/relationships/image" Target="../media/image21.png"/><Relationship Id="rId2" Type="http://schemas.openxmlformats.org/officeDocument/2006/relationships/notesSlide" Target="../notesSlides/notesSlide1.xml"/><Relationship Id="rId16" Type="http://schemas.openxmlformats.org/officeDocument/2006/relationships/image" Target="../media/image13.png"/><Relationship Id="rId20" Type="http://schemas.openxmlformats.org/officeDocument/2006/relationships/image" Target="../media/image16.JP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jpg"/><Relationship Id="rId24" Type="http://schemas.openxmlformats.org/officeDocument/2006/relationships/image" Target="../media/image20.jpg"/><Relationship Id="rId5" Type="http://schemas.openxmlformats.org/officeDocument/2006/relationships/image" Target="../media/image3.png"/><Relationship Id="rId15" Type="http://schemas.openxmlformats.org/officeDocument/2006/relationships/image" Target="../media/image12.png"/><Relationship Id="rId23" Type="http://schemas.openxmlformats.org/officeDocument/2006/relationships/image" Target="../media/image19.jpg"/><Relationship Id="rId28" Type="http://schemas.openxmlformats.org/officeDocument/2006/relationships/image" Target="../media/image23.png"/><Relationship Id="rId10" Type="http://schemas.openxmlformats.org/officeDocument/2006/relationships/image" Target="../media/image7.jpg"/><Relationship Id="rId19" Type="http://schemas.microsoft.com/office/2007/relationships/hdphoto" Target="../media/hdphoto2.wdp"/><Relationship Id="rId4" Type="http://schemas.openxmlformats.org/officeDocument/2006/relationships/image" Target="../media/image2.png"/><Relationship Id="rId9" Type="http://schemas.openxmlformats.org/officeDocument/2006/relationships/image" Target="../media/image6.jpg"/><Relationship Id="rId14" Type="http://schemas.openxmlformats.org/officeDocument/2006/relationships/image" Target="../media/image11.png"/><Relationship Id="rId22" Type="http://schemas.openxmlformats.org/officeDocument/2006/relationships/image" Target="../media/image18.jpg"/><Relationship Id="rId27"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p:cNvSpPr>
            <a:spLocks noChangeArrowheads="1"/>
          </p:cNvSpPr>
          <p:nvPr/>
        </p:nvSpPr>
        <p:spPr bwMode="auto">
          <a:xfrm>
            <a:off x="3017838" y="17797463"/>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anose="020B0604020202020204" pitchFamily="34" charset="0"/>
              </a:rPr>
              <a:t/>
            </a:r>
            <a:br>
              <a:rPr kumimoji="0" lang="en-US" altLang="en-US" sz="1800" b="0" i="0" u="none" strike="noStrike" cap="none" normalizeH="0" baseline="0" smtClean="0">
                <a:ln>
                  <a:noFill/>
                </a:ln>
                <a:solidFill>
                  <a:schemeClr val="tx1"/>
                </a:solidFill>
                <a:effectLst/>
                <a:latin typeface="Arial" panose="020B0604020202020204" pitchFamily="34"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5" name="Rectangle 14"/>
          <p:cNvSpPr/>
          <p:nvPr/>
        </p:nvSpPr>
        <p:spPr>
          <a:xfrm>
            <a:off x="228600" y="228600"/>
            <a:ext cx="43434000" cy="32461200"/>
          </a:xfrm>
          <a:prstGeom prst="rect">
            <a:avLst/>
          </a:prstGeom>
          <a:solidFill>
            <a:srgbClr val="002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647568D-0496-4A3C-BCE0-5896880FE8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2975" y="543410"/>
            <a:ext cx="4314826" cy="4599605"/>
          </a:xfrm>
          <a:prstGeom prst="rect">
            <a:avLst/>
          </a:prstGeom>
        </p:spPr>
      </p:pic>
      <p:sp>
        <p:nvSpPr>
          <p:cNvPr id="14" name="TextBox 13"/>
          <p:cNvSpPr txBox="1"/>
          <p:nvPr/>
        </p:nvSpPr>
        <p:spPr>
          <a:xfrm>
            <a:off x="5972175" y="3602547"/>
            <a:ext cx="31949460" cy="1629400"/>
          </a:xfrm>
          <a:prstGeom prst="rect">
            <a:avLst/>
          </a:prstGeom>
          <a:noFill/>
        </p:spPr>
        <p:txBody>
          <a:bodyPr wrap="square" lIns="150602" tIns="75301" rIns="150602" bIns="75301" rtlCol="0">
            <a:spAutoFit/>
          </a:bodyPr>
          <a:lstStyle/>
          <a:p>
            <a:pPr algn="ctr"/>
            <a:r>
              <a:rPr lang="en-US" sz="4800" dirty="0" smtClean="0">
                <a:solidFill>
                  <a:schemeClr val="bg1"/>
                </a:solidFill>
                <a:latin typeface="Aharoni" panose="02010803020104030203" pitchFamily="2" charset="-79"/>
                <a:cs typeface="Aharoni" panose="02010803020104030203" pitchFamily="2" charset="-79"/>
              </a:rPr>
              <a:t>A. Bedel, J. Chen, L. Tafoya, N. M. Jordan, and R. D. McBride</a:t>
            </a:r>
            <a:endParaRPr lang="en-US" sz="4800" dirty="0">
              <a:solidFill>
                <a:schemeClr val="bg1"/>
              </a:solidFill>
              <a:latin typeface="Aharoni" panose="02010803020104030203" pitchFamily="2" charset="-79"/>
              <a:cs typeface="Aharoni" panose="02010803020104030203" pitchFamily="2" charset="-79"/>
            </a:endParaRPr>
          </a:p>
          <a:p>
            <a:pPr algn="ctr"/>
            <a:r>
              <a:rPr lang="en-US" sz="4800" dirty="0">
                <a:solidFill>
                  <a:schemeClr val="bg1"/>
                </a:solidFill>
                <a:latin typeface="Aharoni" panose="02010803020104030203" pitchFamily="2" charset="-79"/>
                <a:cs typeface="Aharoni" panose="02010803020104030203" pitchFamily="2" charset="-79"/>
              </a:rPr>
              <a:t>Nuclear Engineering and Radiological Sciences, University of Michigan</a:t>
            </a:r>
          </a:p>
        </p:txBody>
      </p:sp>
      <p:sp>
        <p:nvSpPr>
          <p:cNvPr id="6" name="TextBox 5"/>
          <p:cNvSpPr txBox="1"/>
          <p:nvPr/>
        </p:nvSpPr>
        <p:spPr>
          <a:xfrm>
            <a:off x="5972175" y="299932"/>
            <a:ext cx="31946850" cy="3537615"/>
          </a:xfrm>
          <a:prstGeom prst="rect">
            <a:avLst/>
          </a:prstGeom>
          <a:noFill/>
        </p:spPr>
        <p:txBody>
          <a:bodyPr wrap="square" lIns="150602" tIns="75301" rIns="150602" bIns="75301" rtlCol="0">
            <a:spAutoFit/>
          </a:bodyPr>
          <a:lstStyle/>
          <a:p>
            <a:pPr algn="ctr"/>
            <a:r>
              <a:rPr lang="en-US" sz="11000" dirty="0" smtClean="0">
                <a:solidFill>
                  <a:schemeClr val="bg1"/>
                </a:solidFill>
                <a:latin typeface="Aharoni" panose="02010803020104030203" pitchFamily="2" charset="-79"/>
                <a:cs typeface="Aharoni" panose="02010803020104030203" pitchFamily="2" charset="-79"/>
              </a:rPr>
              <a:t>Stability Analysis of Dynamic Screw-Pinch Driven Thin-Foil Liner </a:t>
            </a:r>
            <a:r>
              <a:rPr lang="en-US" sz="11000" dirty="0" smtClean="0">
                <a:solidFill>
                  <a:schemeClr val="bg1"/>
                </a:solidFill>
                <a:latin typeface="Aharoni" panose="02010803020104030203" pitchFamily="2" charset="-79"/>
                <a:cs typeface="Aharoni" panose="02010803020104030203" pitchFamily="2" charset="-79"/>
              </a:rPr>
              <a:t>Implosions on MAIZE</a:t>
            </a:r>
            <a:endParaRPr lang="en-US" sz="11000" dirty="0">
              <a:solidFill>
                <a:schemeClr val="bg1"/>
              </a:solidFill>
              <a:latin typeface="Aharoni" panose="02010803020104030203" pitchFamily="2" charset="-79"/>
              <a:cs typeface="Aharoni" panose="02010803020104030203" pitchFamily="2" charset="-79"/>
            </a:endParaRPr>
          </a:p>
        </p:txBody>
      </p:sp>
      <p:sp>
        <p:nvSpPr>
          <p:cNvPr id="16" name="Rectangle 15"/>
          <p:cNvSpPr>
            <a:spLocks/>
          </p:cNvSpPr>
          <p:nvPr/>
        </p:nvSpPr>
        <p:spPr>
          <a:xfrm>
            <a:off x="681228" y="5486400"/>
            <a:ext cx="42519600" cy="24917400"/>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17" name="Rectangle 16"/>
          <p:cNvSpPr/>
          <p:nvPr/>
        </p:nvSpPr>
        <p:spPr>
          <a:xfrm>
            <a:off x="1143000" y="5943600"/>
            <a:ext cx="13560552" cy="914400"/>
          </a:xfrm>
          <a:prstGeom prst="rect">
            <a:avLst/>
          </a:prstGeom>
          <a:solidFill>
            <a:srgbClr val="002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smtClean="0">
                <a:latin typeface="Helvetica" panose="020B0604020202020204" pitchFamily="34" charset="0"/>
                <a:cs typeface="Helvetica" panose="020B0604020202020204" pitchFamily="34" charset="0"/>
              </a:rPr>
              <a:t>MAIZE Linear Transform Driver</a:t>
            </a:r>
            <a:endParaRPr lang="en-US" sz="6000" dirty="0">
              <a:latin typeface="Helvetica" panose="020B0604020202020204" pitchFamily="34" charset="0"/>
              <a:cs typeface="Helvetica" panose="020B0604020202020204" pitchFamily="34" charset="0"/>
            </a:endParaRPr>
          </a:p>
        </p:txBody>
      </p:sp>
      <p:sp>
        <p:nvSpPr>
          <p:cNvPr id="18" name="Rectangle 17"/>
          <p:cNvSpPr/>
          <p:nvPr/>
        </p:nvSpPr>
        <p:spPr>
          <a:xfrm>
            <a:off x="15160752" y="5943600"/>
            <a:ext cx="27578304" cy="914400"/>
          </a:xfrm>
          <a:prstGeom prst="rect">
            <a:avLst/>
          </a:prstGeom>
          <a:solidFill>
            <a:srgbClr val="002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smtClean="0">
                <a:latin typeface="Helvetica" panose="020B0604020202020204" pitchFamily="34" charset="0"/>
                <a:cs typeface="Helvetica" panose="020B0604020202020204" pitchFamily="34" charset="0"/>
              </a:rPr>
              <a:t>Experimental Setup / Preliminary Analysis</a:t>
            </a:r>
            <a:endParaRPr lang="en-US" sz="6000" dirty="0">
              <a:latin typeface="Helvetica" panose="020B0604020202020204" pitchFamily="34" charset="0"/>
              <a:cs typeface="Helvetica" panose="020B0604020202020204" pitchFamily="34" charset="0"/>
            </a:endParaRPr>
          </a:p>
        </p:txBody>
      </p:sp>
      <p:pic>
        <p:nvPicPr>
          <p:cNvPr id="24" name="Picture 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939846" y="30658253"/>
            <a:ext cx="6437003" cy="2002972"/>
          </a:xfrm>
          <a:prstGeom prst="rect">
            <a:avLst/>
          </a:prstGeom>
        </p:spPr>
      </p:pic>
      <p:sp>
        <p:nvSpPr>
          <p:cNvPr id="26" name="Rectangle 25"/>
          <p:cNvSpPr/>
          <p:nvPr/>
        </p:nvSpPr>
        <p:spPr>
          <a:xfrm>
            <a:off x="7187240" y="30632399"/>
            <a:ext cx="29466855"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29514" y="30632399"/>
            <a:ext cx="6862573" cy="1828800"/>
          </a:xfrm>
          <a:prstGeom prst="rect">
            <a:avLst/>
          </a:prstGeom>
        </p:spPr>
      </p:pic>
      <p:sp>
        <p:nvSpPr>
          <p:cNvPr id="27" name="TextBox 26">
            <a:extLst>
              <a:ext uri="{FF2B5EF4-FFF2-40B4-BE49-F238E27FC236}">
                <a16:creationId xmlns:a16="http://schemas.microsoft.com/office/drawing/2014/main" id="{6DF0F292-6AE1-48A5-B18C-3434CB2893ED}"/>
              </a:ext>
            </a:extLst>
          </p:cNvPr>
          <p:cNvSpPr txBox="1"/>
          <p:nvPr/>
        </p:nvSpPr>
        <p:spPr>
          <a:xfrm>
            <a:off x="14387483" y="30747185"/>
            <a:ext cx="21830640" cy="1631216"/>
          </a:xfrm>
          <a:prstGeom prst="rect">
            <a:avLst/>
          </a:prstGeom>
          <a:noFill/>
        </p:spPr>
        <p:txBody>
          <a:bodyPr wrap="square" rtlCol="0">
            <a:spAutoFit/>
          </a:bodyPr>
          <a:lstStyle/>
          <a:p>
            <a:r>
              <a:rPr lang="en-US" sz="1600" dirty="0" smtClean="0"/>
              <a:t>[1] </a:t>
            </a:r>
            <a:r>
              <a:rPr lang="en-US" sz="1600" dirty="0"/>
              <a:t>G. A. Shipley et al., “Numerical study of implosion instability mitigation in magnetically driven solid </a:t>
            </a:r>
            <a:r>
              <a:rPr lang="en-US" sz="1600" dirty="0" smtClean="0"/>
              <a:t>liner dynamic </a:t>
            </a:r>
            <a:r>
              <a:rPr lang="en-US" sz="1600" dirty="0"/>
              <a:t>screw pinches” Physics of Plasmas 31 (2), 022704 (2024)[2]   N. Friedman, "The Naval Institute Guide to World Naval Weapon Systems", 5th ed. Naval Institute Press, 2006.</a:t>
            </a:r>
          </a:p>
          <a:p>
            <a:r>
              <a:rPr lang="en-US" sz="1600" dirty="0" smtClean="0"/>
              <a:t>[2] </a:t>
            </a:r>
            <a:r>
              <a:rPr lang="en-US" sz="1600" dirty="0"/>
              <a:t>P. Campbell et al., “Stabilization of Liner Implosions via a Dynamic Screw Pinch” Physical Review Letters </a:t>
            </a:r>
            <a:r>
              <a:rPr lang="en-US" sz="1600" dirty="0" smtClean="0"/>
              <a:t>125, 035001 </a:t>
            </a:r>
            <a:r>
              <a:rPr lang="en-US" sz="1600" dirty="0"/>
              <a:t>(2020)[4]   E. C. </a:t>
            </a:r>
            <a:r>
              <a:rPr lang="en-US" sz="1600" dirty="0" err="1"/>
              <a:t>Okress</a:t>
            </a:r>
            <a:r>
              <a:rPr lang="en-US" sz="1600" dirty="0"/>
              <a:t>. “Microwave Power Engineering: Generation, Transmission, Rectification”, Volume 1. Academic Press. 1968</a:t>
            </a:r>
            <a:r>
              <a:rPr lang="en-US" sz="1600" dirty="0" smtClean="0"/>
              <a:t>.</a:t>
            </a:r>
          </a:p>
          <a:p>
            <a:endParaRPr lang="en-US" sz="1600" dirty="0" smtClean="0"/>
          </a:p>
          <a:p>
            <a:r>
              <a:rPr lang="en-US" dirty="0"/>
              <a:t>This work was supported by the joint program between the National Science Foundation (NSF) and the National Nuclear Security Administration (NNSA) under NSF Grant No. PHY-2205608 and by the Center for Magnetic Acceleration, Compression, and Heating (MACH), part of the NNSA's Stewardship Science Academic Alliances Program under DOE Cooperative Agreement DE-NA0004148.</a:t>
            </a:r>
            <a:endParaRPr lang="en-US" sz="1600" dirty="0"/>
          </a:p>
        </p:txBody>
      </p:sp>
      <p:sp>
        <p:nvSpPr>
          <p:cNvPr id="28" name="Rectangle 27"/>
          <p:cNvSpPr/>
          <p:nvPr/>
        </p:nvSpPr>
        <p:spPr>
          <a:xfrm>
            <a:off x="1143000" y="6858000"/>
            <a:ext cx="13555980" cy="101441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 name="Picture 28"/>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5136902" y="6476788"/>
            <a:ext cx="11002585" cy="5024765"/>
          </a:xfrm>
          <a:prstGeom prst="rect">
            <a:avLst/>
          </a:prstGeom>
        </p:spPr>
      </p:pic>
      <p:sp>
        <p:nvSpPr>
          <p:cNvPr id="31" name="Rectangle 30"/>
          <p:cNvSpPr/>
          <p:nvPr/>
        </p:nvSpPr>
        <p:spPr>
          <a:xfrm>
            <a:off x="1143000" y="17487900"/>
            <a:ext cx="13560552" cy="914400"/>
          </a:xfrm>
          <a:prstGeom prst="rect">
            <a:avLst/>
          </a:prstGeom>
          <a:solidFill>
            <a:srgbClr val="002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smtClean="0">
                <a:latin typeface="Helvetica" panose="020B0604020202020204" pitchFamily="34" charset="0"/>
                <a:cs typeface="Helvetica" panose="020B0604020202020204" pitchFamily="34" charset="0"/>
              </a:rPr>
              <a:t>Motivation for Dynamic Screw-Pinch</a:t>
            </a:r>
            <a:endParaRPr lang="en-US" sz="6000" dirty="0">
              <a:latin typeface="Helvetica" panose="020B0604020202020204" pitchFamily="34" charset="0"/>
              <a:cs typeface="Helvetica" panose="020B0604020202020204" pitchFamily="34" charset="0"/>
            </a:endParaRPr>
          </a:p>
        </p:txBody>
      </p:sp>
      <p:sp>
        <p:nvSpPr>
          <p:cNvPr id="33" name="Rectangle 32"/>
          <p:cNvSpPr/>
          <p:nvPr/>
        </p:nvSpPr>
        <p:spPr>
          <a:xfrm>
            <a:off x="1143000" y="18402300"/>
            <a:ext cx="13555980" cy="114871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p:cNvPicPr>
            <a:picLocks noChangeAspect="1"/>
          </p:cNvPicPr>
          <p:nvPr/>
        </p:nvPicPr>
        <p:blipFill rotWithShape="1">
          <a:blip r:embed="rId8" cstate="print">
            <a:extLst>
              <a:ext uri="{28A0092B-C50C-407E-A947-70E740481C1C}">
                <a14:useLocalDpi xmlns:a14="http://schemas.microsoft.com/office/drawing/2010/main" val="0"/>
              </a:ext>
            </a:extLst>
          </a:blip>
          <a:srcRect l="17041" t="7890" r="16394" b="10144"/>
          <a:stretch/>
        </p:blipFill>
        <p:spPr>
          <a:xfrm>
            <a:off x="1599793" y="19090669"/>
            <a:ext cx="6033505" cy="3181573"/>
          </a:xfrm>
          <a:prstGeom prst="rect">
            <a:avLst/>
          </a:prstGeom>
        </p:spPr>
      </p:pic>
      <p:sp>
        <p:nvSpPr>
          <p:cNvPr id="42" name="Rectangle 41"/>
          <p:cNvSpPr/>
          <p:nvPr/>
        </p:nvSpPr>
        <p:spPr>
          <a:xfrm>
            <a:off x="15163038" y="6858000"/>
            <a:ext cx="27576018" cy="128518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5160752" y="20053209"/>
            <a:ext cx="13560552" cy="914400"/>
          </a:xfrm>
          <a:prstGeom prst="rect">
            <a:avLst/>
          </a:prstGeom>
          <a:solidFill>
            <a:srgbClr val="002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smtClean="0">
                <a:latin typeface="Helvetica" panose="020B0604020202020204" pitchFamily="34" charset="0"/>
                <a:cs typeface="Helvetica" panose="020B0604020202020204" pitchFamily="34" charset="0"/>
              </a:rPr>
              <a:t>Diagnostics</a:t>
            </a:r>
            <a:endParaRPr lang="en-US" sz="6000" dirty="0">
              <a:latin typeface="Helvetica" panose="020B0604020202020204" pitchFamily="34" charset="0"/>
              <a:cs typeface="Helvetica" panose="020B0604020202020204" pitchFamily="34" charset="0"/>
            </a:endParaRPr>
          </a:p>
        </p:txBody>
      </p:sp>
      <p:grpSp>
        <p:nvGrpSpPr>
          <p:cNvPr id="5" name="Group 4"/>
          <p:cNvGrpSpPr/>
          <p:nvPr/>
        </p:nvGrpSpPr>
        <p:grpSpPr>
          <a:xfrm>
            <a:off x="37113581" y="7201385"/>
            <a:ext cx="5266169" cy="11346494"/>
            <a:chOff x="37237218" y="7055806"/>
            <a:chExt cx="5266170" cy="12089293"/>
          </a:xfrm>
        </p:grpSpPr>
        <p:pic>
          <p:nvPicPr>
            <p:cNvPr id="35" name="Picture 34"/>
            <p:cNvPicPr>
              <a:picLocks noChangeAspect="1"/>
            </p:cNvPicPr>
            <p:nvPr/>
          </p:nvPicPr>
          <p:blipFill rotWithShape="1">
            <a:blip r:embed="rId9">
              <a:extLst>
                <a:ext uri="{28A0092B-C50C-407E-A947-70E740481C1C}">
                  <a14:useLocalDpi xmlns:a14="http://schemas.microsoft.com/office/drawing/2010/main" val="0"/>
                </a:ext>
              </a:extLst>
            </a:blip>
            <a:srcRect l="8164" t="18708" r="9636" b="7687"/>
            <a:stretch/>
          </p:blipFill>
          <p:spPr>
            <a:xfrm>
              <a:off x="37237218" y="7055806"/>
              <a:ext cx="5266169" cy="4055334"/>
            </a:xfrm>
            <a:prstGeom prst="rect">
              <a:avLst/>
            </a:prstGeom>
          </p:spPr>
        </p:pic>
        <p:pic>
          <p:nvPicPr>
            <p:cNvPr id="36" name="Picture 35"/>
            <p:cNvPicPr>
              <a:picLocks noChangeAspect="1"/>
            </p:cNvPicPr>
            <p:nvPr/>
          </p:nvPicPr>
          <p:blipFill rotWithShape="1">
            <a:blip r:embed="rId10">
              <a:extLst>
                <a:ext uri="{28A0092B-C50C-407E-A947-70E740481C1C}">
                  <a14:useLocalDpi xmlns:a14="http://schemas.microsoft.com/office/drawing/2010/main" val="0"/>
                </a:ext>
              </a:extLst>
            </a:blip>
            <a:srcRect l="11900" t="5255" r="5900" b="24280"/>
            <a:stretch/>
          </p:blipFill>
          <p:spPr>
            <a:xfrm>
              <a:off x="37237218" y="11038480"/>
              <a:ext cx="5266170" cy="4051284"/>
            </a:xfrm>
            <a:prstGeom prst="rect">
              <a:avLst/>
            </a:prstGeom>
          </p:spPr>
        </p:pic>
        <p:pic>
          <p:nvPicPr>
            <p:cNvPr id="37" name="Picture 36"/>
            <p:cNvPicPr>
              <a:picLocks noChangeAspect="1"/>
            </p:cNvPicPr>
            <p:nvPr/>
          </p:nvPicPr>
          <p:blipFill rotWithShape="1">
            <a:blip r:embed="rId11">
              <a:extLst>
                <a:ext uri="{28A0092B-C50C-407E-A947-70E740481C1C}">
                  <a14:useLocalDpi xmlns:a14="http://schemas.microsoft.com/office/drawing/2010/main" val="0"/>
                </a:ext>
              </a:extLst>
            </a:blip>
            <a:srcRect t="25466" r="19836" b="9651"/>
            <a:stretch/>
          </p:blipFill>
          <p:spPr>
            <a:xfrm>
              <a:off x="37237218" y="15089764"/>
              <a:ext cx="5266169" cy="4055335"/>
            </a:xfrm>
            <a:prstGeom prst="rect">
              <a:avLst/>
            </a:prstGeom>
          </p:spPr>
        </p:pic>
      </p:grpSp>
      <p:sp>
        <p:nvSpPr>
          <p:cNvPr id="44" name="Rectangle 43"/>
          <p:cNvSpPr/>
          <p:nvPr/>
        </p:nvSpPr>
        <p:spPr>
          <a:xfrm>
            <a:off x="29180790" y="20053209"/>
            <a:ext cx="13555980" cy="9836242"/>
          </a:xfrm>
          <a:prstGeom prst="rect">
            <a:avLst/>
          </a:prstGeom>
          <a:solidFill>
            <a:srgbClr val="002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15163038" y="20967609"/>
            <a:ext cx="13555980" cy="88737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29407104" y="20208804"/>
            <a:ext cx="13096283" cy="758805"/>
          </a:xfrm>
          <a:prstGeom prst="rect">
            <a:avLst/>
          </a:prstGeom>
          <a:solidFill>
            <a:srgbClr val="FFCF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smtClean="0">
                <a:solidFill>
                  <a:srgbClr val="002D62"/>
                </a:solidFill>
                <a:latin typeface="Helvetica" panose="020B0604020202020204" pitchFamily="34" charset="0"/>
                <a:cs typeface="Helvetica" panose="020B0604020202020204" pitchFamily="34" charset="0"/>
              </a:rPr>
              <a:t>Conclusions &amp; Future Work</a:t>
            </a:r>
            <a:endParaRPr lang="en-US" sz="6000" b="1" dirty="0">
              <a:solidFill>
                <a:srgbClr val="002D62"/>
              </a:solidFill>
              <a:latin typeface="Helvetica" panose="020B0604020202020204" pitchFamily="34" charset="0"/>
              <a:cs typeface="Helvetica" panose="020B0604020202020204" pitchFamily="34" charset="0"/>
            </a:endParaRPr>
          </a:p>
        </p:txBody>
      </p:sp>
      <p:sp>
        <p:nvSpPr>
          <p:cNvPr id="38" name="TextBox 37"/>
          <p:cNvSpPr txBox="1"/>
          <p:nvPr/>
        </p:nvSpPr>
        <p:spPr>
          <a:xfrm>
            <a:off x="1433684" y="7086599"/>
            <a:ext cx="6110117" cy="7478970"/>
          </a:xfrm>
          <a:prstGeom prst="rect">
            <a:avLst/>
          </a:prstGeom>
          <a:noFill/>
        </p:spPr>
        <p:txBody>
          <a:bodyPr wrap="square" rtlCol="0">
            <a:spAutoFit/>
          </a:bodyPr>
          <a:lstStyle/>
          <a:p>
            <a:pPr algn="just"/>
            <a:r>
              <a:rPr lang="en-US" sz="2400" dirty="0" smtClean="0">
                <a:latin typeface="Helvetica" panose="020B0604020202020204" pitchFamily="34" charset="0"/>
                <a:cs typeface="Helvetica" panose="020B0604020202020204" pitchFamily="34" charset="0"/>
              </a:rPr>
              <a:t>	The Michigan Accelerator for Inductive Z-Pinch Experiments (MAIZE) at the University of Michigan is an efficient, single-cavity Linear Transform Driver (LTD). MAIZE is capable of outputting a peak </a:t>
            </a:r>
            <a:r>
              <a:rPr lang="en-US" sz="2400" dirty="0">
                <a:latin typeface="Helvetica" panose="020B0604020202020204" pitchFamily="34" charset="0"/>
                <a:cs typeface="Helvetica" panose="020B0604020202020204" pitchFamily="34" charset="0"/>
              </a:rPr>
              <a:t>current </a:t>
            </a:r>
            <a:r>
              <a:rPr lang="en-US" sz="2400" dirty="0" smtClean="0">
                <a:latin typeface="Helvetica" panose="020B0604020202020204" pitchFamily="34" charset="0"/>
                <a:cs typeface="Helvetica" panose="020B0604020202020204" pitchFamily="34" charset="0"/>
              </a:rPr>
              <a:t>of up to 1 </a:t>
            </a:r>
            <a:r>
              <a:rPr lang="en-US" sz="2400" dirty="0">
                <a:latin typeface="Helvetica" panose="020B0604020202020204" pitchFamily="34" charset="0"/>
                <a:cs typeface="Helvetica" panose="020B0604020202020204" pitchFamily="34" charset="0"/>
              </a:rPr>
              <a:t>M</a:t>
            </a:r>
            <a:r>
              <a:rPr lang="en-US" sz="2400" dirty="0" smtClean="0">
                <a:latin typeface="Helvetica" panose="020B0604020202020204" pitchFamily="34" charset="0"/>
                <a:cs typeface="Helvetica" panose="020B0604020202020204" pitchFamily="34" charset="0"/>
              </a:rPr>
              <a:t>A with a rise time ≈ 150 ns. During each experiment, nearly 10 kJ of energy are stored across 40 pairs of capacitors (bricks) along the outer portion of the LTD’s 3m diameter. This geometry minimizes inductance, and allows fast delivery of energy to a central load.</a:t>
            </a: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p:txBody>
      </p:sp>
      <p:sp>
        <p:nvSpPr>
          <p:cNvPr id="76" name="TextBox 75"/>
          <p:cNvSpPr txBox="1"/>
          <p:nvPr/>
        </p:nvSpPr>
        <p:spPr>
          <a:xfrm>
            <a:off x="8821039" y="10330805"/>
            <a:ext cx="3623429" cy="3785652"/>
          </a:xfrm>
          <a:prstGeom prst="rect">
            <a:avLst/>
          </a:prstGeom>
          <a:noFill/>
        </p:spPr>
        <p:txBody>
          <a:bodyPr wrap="square" rtlCol="0">
            <a:spAutoFit/>
          </a:bodyPr>
          <a:lstStyle/>
          <a:p>
            <a:pPr algn="ctr"/>
            <a:r>
              <a:rPr lang="en-US" sz="2400" i="1" dirty="0" smtClean="0">
                <a:latin typeface="Helvetica" panose="020B0604020202020204" pitchFamily="34" charset="0"/>
                <a:cs typeface="Helvetica" panose="020B0604020202020204" pitchFamily="34" charset="0"/>
              </a:rPr>
              <a:t>3D cross-section of MAIZE</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p:sp>
        <p:nvSpPr>
          <p:cNvPr id="77" name="TextBox 76"/>
          <p:cNvSpPr txBox="1"/>
          <p:nvPr/>
        </p:nvSpPr>
        <p:spPr>
          <a:xfrm>
            <a:off x="1415809" y="11545364"/>
            <a:ext cx="12899770" cy="4524315"/>
          </a:xfrm>
          <a:prstGeom prst="rect">
            <a:avLst/>
          </a:prstGeom>
          <a:noFill/>
        </p:spPr>
        <p:txBody>
          <a:bodyPr wrap="square" rtlCol="0">
            <a:spAutoFit/>
          </a:bodyPr>
          <a:lstStyle/>
          <a:p>
            <a:pPr algn="just"/>
            <a:r>
              <a:rPr lang="en-US" sz="2400" dirty="0" smtClean="0">
                <a:latin typeface="Helvetica" panose="020B0604020202020204" pitchFamily="34" charset="0"/>
                <a:cs typeface="Helvetica" panose="020B0604020202020204" pitchFamily="34" charset="0"/>
              </a:rPr>
              <a:t>	Although MAIZE has the capability and history to conduct experiments across a wide range of experimental geometries, including a Dense Plasma Focus [1], Gas-Puff Z-Pinch [2], Exploding Wire-Array, and X-Pinch, its “standard” configuration and focus of this poster is of the Fast Z-Pinch. </a:t>
            </a:r>
          </a:p>
          <a:p>
            <a:endParaRPr lang="en-US" sz="2400" dirty="0" smtClean="0"/>
          </a:p>
          <a:p>
            <a:endParaRPr lang="en-US" sz="2400" dirty="0"/>
          </a:p>
          <a:p>
            <a:endParaRPr lang="en-US" sz="2400" dirty="0" smtClean="0"/>
          </a:p>
          <a:p>
            <a:endParaRPr lang="en-US" sz="2400" dirty="0"/>
          </a:p>
          <a:p>
            <a:endParaRPr lang="en-US" sz="2400" dirty="0" smtClean="0"/>
          </a:p>
          <a:p>
            <a:endParaRPr lang="en-US" sz="2400" dirty="0" smtClean="0"/>
          </a:p>
          <a:p>
            <a:endParaRPr lang="en-US" sz="2400" dirty="0"/>
          </a:p>
          <a:p>
            <a:endParaRPr lang="en-US" sz="2400" dirty="0"/>
          </a:p>
        </p:txBody>
      </p:sp>
      <p:grpSp>
        <p:nvGrpSpPr>
          <p:cNvPr id="78" name="Group 77"/>
          <p:cNvGrpSpPr/>
          <p:nvPr/>
        </p:nvGrpSpPr>
        <p:grpSpPr>
          <a:xfrm>
            <a:off x="1595048" y="12774641"/>
            <a:ext cx="6038250" cy="3637311"/>
            <a:chOff x="3177540" y="12094643"/>
            <a:chExt cx="6355080" cy="4450393"/>
          </a:xfrm>
        </p:grpSpPr>
        <p:pic>
          <p:nvPicPr>
            <p:cNvPr id="79" name="Picture 78"/>
            <p:cNvPicPr>
              <a:picLocks noChangeAspect="1"/>
            </p:cNvPicPr>
            <p:nvPr/>
          </p:nvPicPr>
          <p:blipFill rotWithShape="1">
            <a:blip r:embed="rId12" cstate="print">
              <a:extLst>
                <a:ext uri="{28A0092B-C50C-407E-A947-70E740481C1C}">
                  <a14:useLocalDpi xmlns:a14="http://schemas.microsoft.com/office/drawing/2010/main" val="0"/>
                </a:ext>
              </a:extLst>
            </a:blip>
            <a:srcRect l="27919" t="22307" r="27743" b="22808"/>
            <a:stretch/>
          </p:blipFill>
          <p:spPr>
            <a:xfrm>
              <a:off x="3177540" y="12654803"/>
              <a:ext cx="6355080" cy="3890233"/>
            </a:xfrm>
            <a:prstGeom prst="rect">
              <a:avLst/>
            </a:prstGeom>
          </p:spPr>
        </p:pic>
        <p:sp>
          <p:nvSpPr>
            <p:cNvPr id="80" name="TextBox 79"/>
            <p:cNvSpPr txBox="1"/>
            <p:nvPr/>
          </p:nvSpPr>
          <p:spPr>
            <a:xfrm>
              <a:off x="3455999" y="14977513"/>
              <a:ext cx="926857" cy="400110"/>
            </a:xfrm>
            <a:prstGeom prst="rect">
              <a:avLst/>
            </a:prstGeom>
            <a:noFill/>
          </p:spPr>
          <p:txBody>
            <a:bodyPr wrap="none" rtlCol="0">
              <a:spAutoFit/>
            </a:bodyPr>
            <a:lstStyle/>
            <a:p>
              <a:r>
                <a:rPr lang="en-US" sz="2000" dirty="0" smtClean="0">
                  <a:latin typeface="Helvetica" panose="020B0604020202020204" pitchFamily="34" charset="0"/>
                  <a:cs typeface="Helvetica" panose="020B0604020202020204" pitchFamily="34" charset="0"/>
                </a:rPr>
                <a:t>Anode</a:t>
              </a:r>
              <a:endParaRPr lang="en-US" sz="1600" dirty="0">
                <a:latin typeface="Helvetica" panose="020B0604020202020204" pitchFamily="34" charset="0"/>
                <a:cs typeface="Helvetica" panose="020B0604020202020204" pitchFamily="34" charset="0"/>
              </a:endParaRPr>
            </a:p>
          </p:txBody>
        </p:sp>
        <p:sp>
          <p:nvSpPr>
            <p:cNvPr id="81" name="TextBox 80"/>
            <p:cNvSpPr txBox="1"/>
            <p:nvPr/>
          </p:nvSpPr>
          <p:spPr>
            <a:xfrm>
              <a:off x="6667214" y="15841913"/>
              <a:ext cx="1154483" cy="400110"/>
            </a:xfrm>
            <a:prstGeom prst="rect">
              <a:avLst/>
            </a:prstGeom>
            <a:noFill/>
          </p:spPr>
          <p:txBody>
            <a:bodyPr wrap="none" rtlCol="0">
              <a:spAutoFit/>
            </a:bodyPr>
            <a:lstStyle/>
            <a:p>
              <a:r>
                <a:rPr lang="en-US" sz="2000" dirty="0" smtClean="0">
                  <a:latin typeface="Helvetica" panose="020B0604020202020204" pitchFamily="34" charset="0"/>
                  <a:cs typeface="Helvetica" panose="020B0604020202020204" pitchFamily="34" charset="0"/>
                </a:rPr>
                <a:t>Cathode</a:t>
              </a:r>
              <a:endParaRPr lang="en-US" sz="1600" dirty="0">
                <a:latin typeface="Helvetica" panose="020B0604020202020204" pitchFamily="34" charset="0"/>
                <a:cs typeface="Helvetica" panose="020B0604020202020204" pitchFamily="34" charset="0"/>
              </a:endParaRPr>
            </a:p>
          </p:txBody>
        </p:sp>
        <p:sp>
          <p:nvSpPr>
            <p:cNvPr id="82" name="TextBox 81"/>
            <p:cNvSpPr txBox="1"/>
            <p:nvPr/>
          </p:nvSpPr>
          <p:spPr>
            <a:xfrm rot="16200000">
              <a:off x="6489603" y="13703382"/>
              <a:ext cx="755335" cy="400110"/>
            </a:xfrm>
            <a:prstGeom prst="rect">
              <a:avLst/>
            </a:prstGeom>
            <a:noFill/>
          </p:spPr>
          <p:txBody>
            <a:bodyPr wrap="none" rtlCol="0">
              <a:spAutoFit/>
            </a:bodyPr>
            <a:lstStyle/>
            <a:p>
              <a:r>
                <a:rPr lang="en-US" sz="2000" dirty="0" smtClean="0">
                  <a:latin typeface="Helvetica" panose="020B0604020202020204" pitchFamily="34" charset="0"/>
                  <a:cs typeface="Helvetica" panose="020B0604020202020204" pitchFamily="34" charset="0"/>
                </a:rPr>
                <a:t>Liner</a:t>
              </a:r>
              <a:endParaRPr lang="en-US" sz="1600" dirty="0">
                <a:latin typeface="Helvetica" panose="020B0604020202020204" pitchFamily="34" charset="0"/>
                <a:cs typeface="Helvetica" panose="020B0604020202020204" pitchFamily="34" charset="0"/>
              </a:endParaRPr>
            </a:p>
          </p:txBody>
        </p:sp>
        <p:cxnSp>
          <p:nvCxnSpPr>
            <p:cNvPr id="83" name="Straight Arrow Connector 82"/>
            <p:cNvCxnSpPr/>
            <p:nvPr/>
          </p:nvCxnSpPr>
          <p:spPr>
            <a:xfrm flipV="1">
              <a:off x="4907280" y="13238480"/>
              <a:ext cx="0" cy="15544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p:nvPr/>
          </p:nvCxnSpPr>
          <p:spPr>
            <a:xfrm flipV="1">
              <a:off x="5872480" y="13238480"/>
              <a:ext cx="0" cy="1554480"/>
            </a:xfrm>
            <a:prstGeom prst="straightConnector1">
              <a:avLst/>
            </a:prstGeom>
            <a:ln w="381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4" name="Straight Arrow Connector 93"/>
            <p:cNvCxnSpPr/>
            <p:nvPr/>
          </p:nvCxnSpPr>
          <p:spPr>
            <a:xfrm>
              <a:off x="4986768" y="13271769"/>
              <a:ext cx="82296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TextBox 97"/>
            <p:cNvSpPr txBox="1"/>
            <p:nvPr/>
          </p:nvSpPr>
          <p:spPr>
            <a:xfrm rot="16200000">
              <a:off x="4704629" y="13666707"/>
              <a:ext cx="1271339" cy="745029"/>
            </a:xfrm>
            <a:prstGeom prst="rect">
              <a:avLst/>
            </a:prstGeom>
            <a:noFill/>
          </p:spPr>
          <p:txBody>
            <a:bodyPr wrap="none" rtlCol="0">
              <a:spAutoFit/>
            </a:bodyPr>
            <a:lstStyle/>
            <a:p>
              <a:r>
                <a:rPr lang="en-US" sz="2000" dirty="0" smtClean="0">
                  <a:latin typeface="Helvetica" panose="020B0604020202020204" pitchFamily="34" charset="0"/>
                  <a:cs typeface="Helvetica" panose="020B0604020202020204" pitchFamily="34" charset="0"/>
                </a:rPr>
                <a:t>Current</a:t>
              </a:r>
            </a:p>
            <a:p>
              <a:r>
                <a:rPr lang="en-US" sz="2000" dirty="0" smtClean="0">
                  <a:latin typeface="Helvetica" panose="020B0604020202020204" pitchFamily="34" charset="0"/>
                  <a:cs typeface="Helvetica" panose="020B0604020202020204" pitchFamily="34" charset="0"/>
                </a:rPr>
                <a:t> Path</a:t>
              </a:r>
              <a:endParaRPr lang="en-US" sz="1600" dirty="0">
                <a:latin typeface="Helvetica" panose="020B0604020202020204" pitchFamily="34" charset="0"/>
                <a:cs typeface="Helvetica" panose="020B0604020202020204" pitchFamily="34" charset="0"/>
              </a:endParaRPr>
            </a:p>
          </p:txBody>
        </p:sp>
        <p:cxnSp>
          <p:nvCxnSpPr>
            <p:cNvPr id="99" name="Straight Arrow Connector 98"/>
            <p:cNvCxnSpPr/>
            <p:nvPr/>
          </p:nvCxnSpPr>
          <p:spPr>
            <a:xfrm flipV="1">
              <a:off x="3887348" y="12564040"/>
              <a:ext cx="4922152" cy="14039"/>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0" name="TextBox 99"/>
            <p:cNvSpPr txBox="1"/>
            <p:nvPr/>
          </p:nvSpPr>
          <p:spPr>
            <a:xfrm>
              <a:off x="5864958" y="12094643"/>
              <a:ext cx="966931" cy="400110"/>
            </a:xfrm>
            <a:prstGeom prst="rect">
              <a:avLst/>
            </a:prstGeom>
            <a:noFill/>
          </p:spPr>
          <p:txBody>
            <a:bodyPr wrap="none" rtlCol="0">
              <a:spAutoFit/>
            </a:bodyPr>
            <a:lstStyle/>
            <a:p>
              <a:r>
                <a:rPr lang="en-US" sz="2000" dirty="0" smtClean="0">
                  <a:latin typeface="Helvetica" panose="020B0604020202020204" pitchFamily="34" charset="0"/>
                  <a:cs typeface="Helvetica" panose="020B0604020202020204" pitchFamily="34" charset="0"/>
                </a:rPr>
                <a:t>35 mm</a:t>
              </a:r>
              <a:endParaRPr lang="en-US" sz="1600" dirty="0">
                <a:latin typeface="Helvetica" panose="020B0604020202020204" pitchFamily="34" charset="0"/>
                <a:cs typeface="Helvetica" panose="020B0604020202020204" pitchFamily="34" charset="0"/>
              </a:endParaRPr>
            </a:p>
          </p:txBody>
        </p:sp>
      </p:grpSp>
      <mc:AlternateContent xmlns:mc="http://schemas.openxmlformats.org/markup-compatibility/2006" xmlns:a14="http://schemas.microsoft.com/office/drawing/2010/main">
        <mc:Choice Requires="a14">
          <p:sp>
            <p:nvSpPr>
              <p:cNvPr id="101" name="TextBox 100"/>
              <p:cNvSpPr txBox="1"/>
              <p:nvPr/>
            </p:nvSpPr>
            <p:spPr>
              <a:xfrm>
                <a:off x="7743052" y="12992565"/>
                <a:ext cx="6648052" cy="6740307"/>
              </a:xfrm>
              <a:prstGeom prst="rect">
                <a:avLst/>
              </a:prstGeom>
              <a:noFill/>
            </p:spPr>
            <p:txBody>
              <a:bodyPr wrap="square" rtlCol="0">
                <a:spAutoFit/>
              </a:bodyPr>
              <a:lstStyle/>
              <a:p>
                <a:pPr algn="just"/>
                <a:r>
                  <a:rPr lang="en-US" sz="2400" dirty="0" smtClean="0">
                    <a:latin typeface="Helvetica" panose="020B0604020202020204" pitchFamily="34" charset="0"/>
                    <a:cs typeface="Helvetica" panose="020B0604020202020204" pitchFamily="34" charset="0"/>
                  </a:rPr>
                  <a:t>	In a fast Z-Pinch implosion, a strong current is passed through a hollow cylindrical liner, producing an azimuthally symmetric magnetic field </a:t>
                </a:r>
                <a14:m>
                  <m:oMath xmlns:m="http://schemas.openxmlformats.org/officeDocument/2006/math">
                    <m:sSub>
                      <m:sSubPr>
                        <m:ctrlPr>
                          <a:rPr lang="en-US" sz="2400" b="0" i="1" smtClean="0">
                            <a:latin typeface="Cambria Math" panose="02040503050406030204" pitchFamily="18" charset="0"/>
                            <a:cs typeface="Helvetica" panose="020B0604020202020204" pitchFamily="34" charset="0"/>
                          </a:rPr>
                        </m:ctrlPr>
                      </m:sSubPr>
                      <m:e>
                        <m:r>
                          <a:rPr lang="en-US" sz="2400" b="0" i="1" smtClean="0">
                            <a:latin typeface="Cambria Math" panose="02040503050406030204" pitchFamily="18" charset="0"/>
                            <a:cs typeface="Helvetica" panose="020B0604020202020204" pitchFamily="34" charset="0"/>
                          </a:rPr>
                          <m:t>𝐵</m:t>
                        </m:r>
                      </m:e>
                      <m:sub>
                        <m:r>
                          <a:rPr lang="en-US" sz="2400" b="0" i="1" smtClean="0">
                            <a:latin typeface="Cambria Math" panose="02040503050406030204" pitchFamily="18" charset="0"/>
                            <a:cs typeface="Helvetica" panose="020B0604020202020204" pitchFamily="34" charset="0"/>
                          </a:rPr>
                          <m:t>𝜃</m:t>
                        </m:r>
                      </m:sub>
                    </m:sSub>
                    <m:r>
                      <a:rPr lang="en-US" sz="2400" b="0" i="1" smtClean="0">
                        <a:latin typeface="Cambria Math" panose="02040503050406030204" pitchFamily="18" charset="0"/>
                        <a:cs typeface="Helvetica" panose="020B0604020202020204" pitchFamily="34" charset="0"/>
                      </a:rPr>
                      <m:t>=</m:t>
                    </m:r>
                    <m:sSub>
                      <m:sSubPr>
                        <m:ctrlPr>
                          <a:rPr lang="en-US" sz="2400" b="0" i="1" smtClean="0">
                            <a:latin typeface="Cambria Math" panose="02040503050406030204" pitchFamily="18" charset="0"/>
                            <a:cs typeface="Helvetica" panose="020B0604020202020204" pitchFamily="34" charset="0"/>
                          </a:rPr>
                        </m:ctrlPr>
                      </m:sSubPr>
                      <m:e>
                        <m:r>
                          <a:rPr lang="en-US" sz="2400" b="0" i="1" smtClean="0">
                            <a:latin typeface="Cambria Math" panose="02040503050406030204" pitchFamily="18" charset="0"/>
                            <a:cs typeface="Helvetica" panose="020B0604020202020204" pitchFamily="34" charset="0"/>
                          </a:rPr>
                          <m:t>𝜇</m:t>
                        </m:r>
                      </m:e>
                      <m:sub>
                        <m:r>
                          <a:rPr lang="en-US" sz="2400" b="0" i="1" smtClean="0">
                            <a:latin typeface="Cambria Math" panose="02040503050406030204" pitchFamily="18" charset="0"/>
                            <a:cs typeface="Helvetica" panose="020B0604020202020204" pitchFamily="34" charset="0"/>
                          </a:rPr>
                          <m:t>0</m:t>
                        </m:r>
                      </m:sub>
                    </m:sSub>
                    <m:r>
                      <a:rPr lang="en-US" sz="2400" b="0" i="1" smtClean="0">
                        <a:latin typeface="Cambria Math" panose="02040503050406030204" pitchFamily="18" charset="0"/>
                        <a:cs typeface="Helvetica" panose="020B0604020202020204" pitchFamily="34" charset="0"/>
                      </a:rPr>
                      <m:t>𝐼</m:t>
                    </m:r>
                    <m:r>
                      <a:rPr lang="en-US" sz="2400" b="0" i="1" smtClean="0">
                        <a:latin typeface="Cambria Math" panose="02040503050406030204" pitchFamily="18" charset="0"/>
                        <a:cs typeface="Helvetica" panose="020B0604020202020204" pitchFamily="34" charset="0"/>
                      </a:rPr>
                      <m:t>/2</m:t>
                    </m:r>
                    <m:r>
                      <a:rPr lang="en-US" sz="2400" b="0" i="1" smtClean="0">
                        <a:latin typeface="Cambria Math" panose="02040503050406030204" pitchFamily="18" charset="0"/>
                        <a:cs typeface="Helvetica" panose="020B0604020202020204" pitchFamily="34" charset="0"/>
                      </a:rPr>
                      <m:t>𝜋</m:t>
                    </m:r>
                    <m:r>
                      <a:rPr lang="en-US" sz="2400" b="0" i="1" smtClean="0">
                        <a:latin typeface="Cambria Math" panose="02040503050406030204" pitchFamily="18" charset="0"/>
                        <a:cs typeface="Helvetica" panose="020B0604020202020204" pitchFamily="34" charset="0"/>
                      </a:rPr>
                      <m:t>𝑟</m:t>
                    </m:r>
                  </m:oMath>
                </a14:m>
                <a:r>
                  <a:rPr lang="en-US" sz="2400" dirty="0" smtClean="0">
                    <a:latin typeface="Helvetica" panose="020B0604020202020204" pitchFamily="34" charset="0"/>
                    <a:cs typeface="Helvetica" panose="020B0604020202020204" pitchFamily="34" charset="0"/>
                  </a:rPr>
                  <a:t>. The current rapidly heats and ionizes the initially-solid liner while the B-field sets up a magnetic pressure gradient across the liner, accelerating the recently-formed plasma radially inward. After a brief imploding period, the plasma stagnates on axis, reaching extreme temperatures and pressures.</a:t>
                </a:r>
              </a:p>
              <a:p>
                <a:endParaRPr lang="en-US" sz="2400" dirty="0" smtClean="0"/>
              </a:p>
              <a:p>
                <a:endParaRPr lang="en-US" sz="2400" dirty="0"/>
              </a:p>
              <a:p>
                <a:endParaRPr lang="en-US" sz="2400" dirty="0" smtClean="0"/>
              </a:p>
              <a:p>
                <a:endParaRPr lang="en-US" sz="2400" dirty="0"/>
              </a:p>
              <a:p>
                <a:endParaRPr lang="en-US" sz="2400" dirty="0" smtClean="0"/>
              </a:p>
              <a:p>
                <a:endParaRPr lang="en-US" sz="2400" dirty="0" smtClean="0"/>
              </a:p>
              <a:p>
                <a:endParaRPr lang="en-US" sz="2400" dirty="0"/>
              </a:p>
              <a:p>
                <a:endParaRPr lang="en-US" sz="2400" dirty="0"/>
              </a:p>
            </p:txBody>
          </p:sp>
        </mc:Choice>
        <mc:Fallback xmlns="">
          <p:sp>
            <p:nvSpPr>
              <p:cNvPr id="101" name="TextBox 100"/>
              <p:cNvSpPr txBox="1">
                <a:spLocks noRot="1" noChangeAspect="1" noMove="1" noResize="1" noEditPoints="1" noAdjustHandles="1" noChangeArrowheads="1" noChangeShapeType="1" noTextEdit="1"/>
              </p:cNvSpPr>
              <p:nvPr/>
            </p:nvSpPr>
            <p:spPr>
              <a:xfrm>
                <a:off x="7743052" y="12992565"/>
                <a:ext cx="6648052" cy="6740307"/>
              </a:xfrm>
              <a:prstGeom prst="rect">
                <a:avLst/>
              </a:prstGeom>
              <a:blipFill>
                <a:blip r:embed="rId13"/>
                <a:stretch>
                  <a:fillRect l="-1375" t="-633" r="-1375"/>
                </a:stretch>
              </a:blipFill>
            </p:spPr>
            <p:txBody>
              <a:bodyPr/>
              <a:lstStyle/>
              <a:p>
                <a:r>
                  <a:rPr lang="en-US">
                    <a:noFill/>
                  </a:rPr>
                  <a:t> </a:t>
                </a:r>
              </a:p>
            </p:txBody>
          </p:sp>
        </mc:Fallback>
      </mc:AlternateContent>
      <p:sp>
        <p:nvSpPr>
          <p:cNvPr id="102" name="TextBox 101"/>
          <p:cNvSpPr txBox="1"/>
          <p:nvPr/>
        </p:nvSpPr>
        <p:spPr>
          <a:xfrm>
            <a:off x="15478267" y="21340601"/>
            <a:ext cx="12891561" cy="5632311"/>
          </a:xfrm>
          <a:prstGeom prst="rect">
            <a:avLst/>
          </a:prstGeom>
          <a:noFill/>
        </p:spPr>
        <p:txBody>
          <a:bodyPr wrap="square" rtlCol="0">
            <a:spAutoFit/>
          </a:bodyPr>
          <a:lstStyle/>
          <a:p>
            <a:pPr algn="just"/>
            <a:r>
              <a:rPr lang="en-US" sz="2400" dirty="0">
                <a:latin typeface="Helvetica" panose="020B0604020202020204" pitchFamily="34" charset="0"/>
                <a:cs typeface="Helvetica" panose="020B0604020202020204" pitchFamily="34" charset="0"/>
              </a:rPr>
              <a:t>	</a:t>
            </a:r>
            <a:r>
              <a:rPr lang="en-US" sz="2400" dirty="0" smtClean="0">
                <a:latin typeface="Helvetica" panose="020B0604020202020204" pitchFamily="34" charset="0"/>
                <a:cs typeface="Helvetica" panose="020B0604020202020204" pitchFamily="34" charset="0"/>
              </a:rPr>
              <a:t>The current pulse delivered to the load on MAIZE is measured using a 40cm </a:t>
            </a:r>
            <a:r>
              <a:rPr lang="en-US" sz="2400" dirty="0" err="1" smtClean="0">
                <a:latin typeface="Helvetica" panose="020B0604020202020204" pitchFamily="34" charset="0"/>
                <a:cs typeface="Helvetica" panose="020B0604020202020204" pitchFamily="34" charset="0"/>
              </a:rPr>
              <a:t>Rogowski</a:t>
            </a:r>
            <a:r>
              <a:rPr lang="en-US" sz="2400" dirty="0" smtClean="0">
                <a:latin typeface="Helvetica" panose="020B0604020202020204" pitchFamily="34" charset="0"/>
                <a:cs typeface="Helvetica" panose="020B0604020202020204" pitchFamily="34" charset="0"/>
              </a:rPr>
              <a:t> coil surrounding the power feed. A 12-frame visible-spectrum fast framing camera (FFC) was used with a 4-frame XUV self-emission imaging system to diagnose MRTI growth. The XUV system consists of four, 200 µm pinholes coupled to four micro-channel scintillating plates, which are in turn imaged with a long exposure camera. Further diagnostic development will include &lt;1cm micro b-dot probes placed within the return current structures and inside the thin-foil liner to diagnose the timing of magnetic advection. </a:t>
            </a: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p:txBody>
      </p:sp>
      <p:sp>
        <p:nvSpPr>
          <p:cNvPr id="103" name="TextBox 102"/>
          <p:cNvSpPr txBox="1"/>
          <p:nvPr/>
        </p:nvSpPr>
        <p:spPr>
          <a:xfrm>
            <a:off x="1441980" y="16459200"/>
            <a:ext cx="6344588" cy="3416320"/>
          </a:xfrm>
          <a:prstGeom prst="rect">
            <a:avLst/>
          </a:prstGeom>
          <a:noFill/>
        </p:spPr>
        <p:txBody>
          <a:bodyPr wrap="square" rtlCol="0">
            <a:spAutoFit/>
          </a:bodyPr>
          <a:lstStyle/>
          <a:p>
            <a:pPr algn="ctr"/>
            <a:r>
              <a:rPr lang="en-US" sz="2400" i="1" dirty="0" smtClean="0">
                <a:latin typeface="Helvetica" panose="020B0604020202020204" pitchFamily="34" charset="0"/>
                <a:cs typeface="Helvetica" panose="020B0604020202020204" pitchFamily="34" charset="0"/>
              </a:rPr>
              <a:t>Standard Z-Pinch Return Current Geometry</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p:sp>
        <p:nvSpPr>
          <p:cNvPr id="107" name="TextBox 106"/>
          <p:cNvSpPr txBox="1"/>
          <p:nvPr/>
        </p:nvSpPr>
        <p:spPr>
          <a:xfrm>
            <a:off x="1916890" y="20967609"/>
            <a:ext cx="880649" cy="327010"/>
          </a:xfrm>
          <a:prstGeom prst="rect">
            <a:avLst/>
          </a:prstGeom>
          <a:noFill/>
        </p:spPr>
        <p:txBody>
          <a:bodyPr wrap="none" rtlCol="0">
            <a:spAutoFit/>
          </a:bodyPr>
          <a:lstStyle/>
          <a:p>
            <a:r>
              <a:rPr lang="en-US" sz="2000" dirty="0" smtClean="0">
                <a:latin typeface="Helvetica" panose="020B0604020202020204" pitchFamily="34" charset="0"/>
                <a:cs typeface="Helvetica" panose="020B0604020202020204" pitchFamily="34" charset="0"/>
              </a:rPr>
              <a:t>Anode</a:t>
            </a:r>
            <a:endParaRPr lang="en-US" sz="1600" dirty="0">
              <a:latin typeface="Helvetica" panose="020B0604020202020204" pitchFamily="34" charset="0"/>
              <a:cs typeface="Helvetica" panose="020B0604020202020204" pitchFamily="34" charset="0"/>
            </a:endParaRPr>
          </a:p>
        </p:txBody>
      </p:sp>
      <p:sp>
        <p:nvSpPr>
          <p:cNvPr id="108" name="TextBox 107"/>
          <p:cNvSpPr txBox="1"/>
          <p:nvPr/>
        </p:nvSpPr>
        <p:spPr>
          <a:xfrm>
            <a:off x="4922733" y="21650317"/>
            <a:ext cx="1096927" cy="327010"/>
          </a:xfrm>
          <a:prstGeom prst="rect">
            <a:avLst/>
          </a:prstGeom>
          <a:noFill/>
        </p:spPr>
        <p:txBody>
          <a:bodyPr wrap="none" rtlCol="0">
            <a:spAutoFit/>
          </a:bodyPr>
          <a:lstStyle/>
          <a:p>
            <a:r>
              <a:rPr lang="en-US" sz="2000" dirty="0" smtClean="0">
                <a:latin typeface="Helvetica" panose="020B0604020202020204" pitchFamily="34" charset="0"/>
                <a:cs typeface="Helvetica" panose="020B0604020202020204" pitchFamily="34" charset="0"/>
              </a:rPr>
              <a:t>Cathode</a:t>
            </a:r>
            <a:endParaRPr lang="en-US" sz="1600" dirty="0">
              <a:latin typeface="Helvetica" panose="020B0604020202020204" pitchFamily="34" charset="0"/>
              <a:cs typeface="Helvetica" panose="020B0604020202020204" pitchFamily="34" charset="0"/>
            </a:endParaRPr>
          </a:p>
        </p:txBody>
      </p:sp>
      <p:sp>
        <p:nvSpPr>
          <p:cNvPr id="109" name="TextBox 108"/>
          <p:cNvSpPr txBox="1"/>
          <p:nvPr/>
        </p:nvSpPr>
        <p:spPr>
          <a:xfrm>
            <a:off x="7905977" y="18856665"/>
            <a:ext cx="6637525" cy="8956298"/>
          </a:xfrm>
          <a:prstGeom prst="rect">
            <a:avLst/>
          </a:prstGeom>
          <a:noFill/>
        </p:spPr>
        <p:txBody>
          <a:bodyPr wrap="square" rtlCol="0">
            <a:spAutoFit/>
          </a:bodyPr>
          <a:lstStyle/>
          <a:p>
            <a:pPr algn="just"/>
            <a:r>
              <a:rPr lang="en-US" sz="2400" dirty="0" smtClean="0">
                <a:latin typeface="Helvetica" panose="020B0604020202020204" pitchFamily="34" charset="0"/>
                <a:cs typeface="Helvetica" panose="020B0604020202020204" pitchFamily="34" charset="0"/>
              </a:rPr>
              <a:t>	Z-Pinch plasmas form the basis for Magnetized Liner Inertial Fusion (</a:t>
            </a:r>
            <a:r>
              <a:rPr lang="en-US" sz="2400" dirty="0" err="1" smtClean="0">
                <a:latin typeface="Helvetica" panose="020B0604020202020204" pitchFamily="34" charset="0"/>
                <a:cs typeface="Helvetica" panose="020B0604020202020204" pitchFamily="34" charset="0"/>
              </a:rPr>
              <a:t>MagLIF</a:t>
            </a:r>
            <a:r>
              <a:rPr lang="en-US" sz="2400" dirty="0" smtClean="0">
                <a:latin typeface="Helvetica" panose="020B0604020202020204" pitchFamily="34" charset="0"/>
                <a:cs typeface="Helvetica" panose="020B0604020202020204" pitchFamily="34" charset="0"/>
              </a:rPr>
              <a:t>) but are susceptible to the fast growing magneto-Raleigh-Taylor instability (MRTI) and to current-driven magneto-hydrodynamic (MHD) instabilities in general. These instabilities reduce energy coupling to the target and detrimentally impact fusion yield. One proposed MRTI mitigation technique is to use a Dynamic Screw-Pinch (DSP) return current structure, which generates a helical magnetic field with a time-varying pitch angle to drive the implosion. Recent numerical simulations [1] and experimental results [2] suggest that a DSP can effectively stabilize a z-pinch to MRTI and MHD instabilities, and stabilization increases as a function of the initial drive-field ratio. </a:t>
            </a: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p:txBody>
      </p:sp>
      <p:sp>
        <p:nvSpPr>
          <p:cNvPr id="110" name="TextBox 109"/>
          <p:cNvSpPr txBox="1"/>
          <p:nvPr/>
        </p:nvSpPr>
        <p:spPr>
          <a:xfrm>
            <a:off x="1940827" y="22262252"/>
            <a:ext cx="5351435" cy="3785652"/>
          </a:xfrm>
          <a:prstGeom prst="rect">
            <a:avLst/>
          </a:prstGeom>
          <a:noFill/>
        </p:spPr>
        <p:txBody>
          <a:bodyPr wrap="square" rtlCol="0">
            <a:spAutoFit/>
          </a:bodyPr>
          <a:lstStyle/>
          <a:p>
            <a:pPr algn="ctr"/>
            <a:r>
              <a:rPr lang="en-US" sz="2400" i="1" dirty="0" smtClean="0">
                <a:latin typeface="Helvetica" panose="020B0604020202020204" pitchFamily="34" charset="0"/>
                <a:cs typeface="Helvetica" panose="020B0604020202020204" pitchFamily="34" charset="0"/>
              </a:rPr>
              <a:t>Dynamic Screw-Pinch Return Current Geometry</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p:grpSp>
        <p:nvGrpSpPr>
          <p:cNvPr id="4" name="Group 3"/>
          <p:cNvGrpSpPr/>
          <p:nvPr/>
        </p:nvGrpSpPr>
        <p:grpSpPr>
          <a:xfrm>
            <a:off x="8171727" y="25696094"/>
            <a:ext cx="6371776" cy="3107115"/>
            <a:chOff x="8099965" y="26093968"/>
            <a:chExt cx="6443538" cy="2731187"/>
          </a:xfrm>
        </p:grpSpPr>
        <p:pic>
          <p:nvPicPr>
            <p:cNvPr id="1031" name="Picture 7" descr="https://lh7-rt.googleusercontent.com/slidesz/AGV_vUfBiG8k73we_2pvVu_4l3Gi8uuFUTICsFMlXRKG80ZrI4ypGmRm5JGRtxJ7cyTeztGVyA8ViF1czyel-hJ1ypP4_IvbZS00O53CmJ64MTPzfQem-yITJ8GVQPaVq3-kgLnByDBFJ8irA_tRb3Hkh_Jhq7ibKkA=s2048?key=n-ikbJ8uxttkCOzY6ELcoQ"/>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099965" y="26116989"/>
              <a:ext cx="1113270" cy="2708166"/>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descr="https://lh7-rt.googleusercontent.com/slidesz/AGV_vUf0h4p6LjcJ03itQ9S7cvqGV2R6tXCY4nwrgfyHwBPARn_v2deI94yU-b_4n2H_scdNh2okVRhNaqqfpvKTYvllBB1iLFhEt28Uv-UvrM56sHGEPi0OMXNBSSIDsm00hNhgs7o5TM69m6cvV8doeJxio6qnSuWa=s2048?key=n-ikbJ8uxttkCOzY6ELcoQ"/>
            <p:cNvPicPr>
              <a:picLocks noChangeAspect="1" noChangeArrowheads="1"/>
            </p:cNvPicPr>
            <p:nvPr/>
          </p:nvPicPr>
          <p:blipFill rotWithShape="1">
            <a:blip r:embed="rId15">
              <a:extLst>
                <a:ext uri="{28A0092B-C50C-407E-A947-70E740481C1C}">
                  <a14:useLocalDpi xmlns:a14="http://schemas.microsoft.com/office/drawing/2010/main" val="0"/>
                </a:ext>
              </a:extLst>
            </a:blip>
            <a:srcRect t="14127"/>
            <a:stretch/>
          </p:blipFill>
          <p:spPr bwMode="auto">
            <a:xfrm>
              <a:off x="9214377" y="26133669"/>
              <a:ext cx="5329126" cy="269148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8102889" y="26093968"/>
              <a:ext cx="6440613" cy="2720051"/>
            </a:xfrm>
            <a:prstGeom prst="rect">
              <a:avLst/>
            </a:prstGeom>
            <a:noFill/>
            <a:ln w="76200">
              <a:solidFill>
                <a:srgbClr val="002D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mc:AlternateContent xmlns:mc="http://schemas.openxmlformats.org/markup-compatibility/2006" xmlns:a14="http://schemas.microsoft.com/office/drawing/2010/main">
        <mc:Choice Requires="a14">
          <p:sp>
            <p:nvSpPr>
              <p:cNvPr id="111" name="TextBox 110"/>
              <p:cNvSpPr txBox="1"/>
              <p:nvPr/>
            </p:nvSpPr>
            <p:spPr>
              <a:xfrm>
                <a:off x="8609015" y="28860599"/>
                <a:ext cx="5351435" cy="3785652"/>
              </a:xfrm>
              <a:prstGeom prst="rect">
                <a:avLst/>
              </a:prstGeom>
              <a:noFill/>
            </p:spPr>
            <p:txBody>
              <a:bodyPr wrap="square" rtlCol="0">
                <a:spAutoFit/>
              </a:bodyPr>
              <a:lstStyle/>
              <a:p>
                <a:pPr algn="ctr"/>
                <a:r>
                  <a:rPr lang="en-US" sz="2400" i="1" dirty="0" smtClean="0">
                    <a:latin typeface="Helvetica" panose="020B0604020202020204" pitchFamily="34" charset="0"/>
                    <a:cs typeface="Helvetica" panose="020B0604020202020204" pitchFamily="34" charset="0"/>
                  </a:rPr>
                  <a:t>Magnetostatic simulation of </a:t>
                </a:r>
                <a14:m>
                  <m:oMath xmlns:m="http://schemas.openxmlformats.org/officeDocument/2006/math">
                    <m:sSub>
                      <m:sSubPr>
                        <m:ctrlPr>
                          <a:rPr lang="en-US" sz="2400" b="0" i="1" smtClean="0">
                            <a:latin typeface="Cambria Math" panose="02040503050406030204" pitchFamily="18" charset="0"/>
                            <a:cs typeface="Helvetica" panose="020B0604020202020204" pitchFamily="34" charset="0"/>
                          </a:rPr>
                        </m:ctrlPr>
                      </m:sSubPr>
                      <m:e>
                        <m:r>
                          <a:rPr lang="en-US" sz="2400" b="0" i="1" smtClean="0">
                            <a:latin typeface="Cambria Math" panose="02040503050406030204" pitchFamily="18" charset="0"/>
                            <a:cs typeface="Helvetica" panose="020B0604020202020204" pitchFamily="34" charset="0"/>
                          </a:rPr>
                          <m:t>𝐵</m:t>
                        </m:r>
                      </m:e>
                      <m:sub>
                        <m:r>
                          <a:rPr lang="en-US" sz="2400" b="0" i="1" smtClean="0">
                            <a:latin typeface="Cambria Math" panose="02040503050406030204" pitchFamily="18" charset="0"/>
                            <a:cs typeface="Helvetica" panose="020B0604020202020204" pitchFamily="34" charset="0"/>
                          </a:rPr>
                          <m:t>𝑧</m:t>
                        </m:r>
                      </m:sub>
                    </m:sSub>
                  </m:oMath>
                </a14:m>
                <a:r>
                  <a:rPr lang="en-US" sz="2400" i="1" dirty="0" smtClean="0">
                    <a:latin typeface="Helvetica" panose="020B0604020202020204" pitchFamily="34" charset="0"/>
                    <a:cs typeface="Helvetica" panose="020B0604020202020204" pitchFamily="34" charset="0"/>
                  </a:rPr>
                  <a:t> field generated by mid-field DSP geometry. </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mc:Choice>
        <mc:Fallback xmlns="">
          <p:sp>
            <p:nvSpPr>
              <p:cNvPr id="111" name="TextBox 110"/>
              <p:cNvSpPr txBox="1">
                <a:spLocks noRot="1" noChangeAspect="1" noMove="1" noResize="1" noEditPoints="1" noAdjustHandles="1" noChangeArrowheads="1" noChangeShapeType="1" noTextEdit="1"/>
              </p:cNvSpPr>
              <p:nvPr/>
            </p:nvSpPr>
            <p:spPr>
              <a:xfrm>
                <a:off x="8609015" y="28860599"/>
                <a:ext cx="5351435" cy="3785652"/>
              </a:xfrm>
              <a:prstGeom prst="rect">
                <a:avLst/>
              </a:prstGeom>
              <a:blipFill>
                <a:blip r:embed="rId16"/>
                <a:stretch>
                  <a:fillRect l="-1481" t="-1127" r="-2961"/>
                </a:stretch>
              </a:blipFill>
            </p:spPr>
            <p:txBody>
              <a:bodyPr/>
              <a:lstStyle/>
              <a:p>
                <a:r>
                  <a:rPr lang="en-US">
                    <a:noFill/>
                  </a:rPr>
                  <a:t> </a:t>
                </a:r>
              </a:p>
            </p:txBody>
          </p:sp>
        </mc:Fallback>
      </mc:AlternateContent>
      <p:sp>
        <p:nvSpPr>
          <p:cNvPr id="112" name="TextBox 111"/>
          <p:cNvSpPr txBox="1"/>
          <p:nvPr/>
        </p:nvSpPr>
        <p:spPr>
          <a:xfrm>
            <a:off x="32129075" y="18660888"/>
            <a:ext cx="10123414" cy="3785652"/>
          </a:xfrm>
          <a:prstGeom prst="rect">
            <a:avLst/>
          </a:prstGeom>
          <a:noFill/>
        </p:spPr>
        <p:txBody>
          <a:bodyPr wrap="square" rtlCol="0">
            <a:spAutoFit/>
          </a:bodyPr>
          <a:lstStyle/>
          <a:p>
            <a:pPr algn="ctr"/>
            <a:r>
              <a:rPr lang="en-US" sz="2400" i="1" dirty="0" smtClean="0">
                <a:latin typeface="Helvetica" panose="020B0604020202020204" pitchFamily="34" charset="0"/>
                <a:cs typeface="Helvetica" panose="020B0604020202020204" pitchFamily="34" charset="0"/>
              </a:rPr>
              <a:t>Standard Z-Pinch (top), low-field DSP (middle) and mid-field DSP (bottom) shown early in time and during implosion stagnation.</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p:sp>
        <p:nvSpPr>
          <p:cNvPr id="113" name="Rectangle 112"/>
          <p:cNvSpPr/>
          <p:nvPr/>
        </p:nvSpPr>
        <p:spPr>
          <a:xfrm>
            <a:off x="36218123" y="21590300"/>
            <a:ext cx="6067968" cy="297761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Arc 72"/>
          <p:cNvSpPr/>
          <p:nvPr/>
        </p:nvSpPr>
        <p:spPr>
          <a:xfrm>
            <a:off x="38665840" y="22447653"/>
            <a:ext cx="743592" cy="226532"/>
          </a:xfrm>
          <a:prstGeom prst="arc">
            <a:avLst>
              <a:gd name="adj1" fmla="val 7960259"/>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4" name="Arc 73"/>
          <p:cNvSpPr/>
          <p:nvPr/>
        </p:nvSpPr>
        <p:spPr>
          <a:xfrm>
            <a:off x="38665840" y="22900718"/>
            <a:ext cx="743592" cy="226532"/>
          </a:xfrm>
          <a:prstGeom prst="arc">
            <a:avLst>
              <a:gd name="adj1" fmla="val 7960259"/>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5" name="Arc 74"/>
          <p:cNvSpPr/>
          <p:nvPr/>
        </p:nvSpPr>
        <p:spPr>
          <a:xfrm>
            <a:off x="38665840" y="23353783"/>
            <a:ext cx="743592" cy="226532"/>
          </a:xfrm>
          <a:prstGeom prst="arc">
            <a:avLst>
              <a:gd name="adj1" fmla="val 7960259"/>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1" name="Arc 90"/>
          <p:cNvSpPr/>
          <p:nvPr/>
        </p:nvSpPr>
        <p:spPr>
          <a:xfrm>
            <a:off x="40671817" y="22447653"/>
            <a:ext cx="428692" cy="129447"/>
          </a:xfrm>
          <a:prstGeom prst="arc">
            <a:avLst>
              <a:gd name="adj1" fmla="val 7960259"/>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Arc 91"/>
          <p:cNvSpPr/>
          <p:nvPr/>
        </p:nvSpPr>
        <p:spPr>
          <a:xfrm>
            <a:off x="40671817" y="22900718"/>
            <a:ext cx="428692" cy="129447"/>
          </a:xfrm>
          <a:prstGeom prst="arc">
            <a:avLst>
              <a:gd name="adj1" fmla="val 7960259"/>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3" name="Arc 92"/>
          <p:cNvSpPr/>
          <p:nvPr/>
        </p:nvSpPr>
        <p:spPr>
          <a:xfrm>
            <a:off x="40671817" y="23353783"/>
            <a:ext cx="428692" cy="129447"/>
          </a:xfrm>
          <a:prstGeom prst="arc">
            <a:avLst>
              <a:gd name="adj1" fmla="val 7960259"/>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15" name="TextBox 114"/>
              <p:cNvSpPr txBox="1"/>
              <p:nvPr/>
            </p:nvSpPr>
            <p:spPr>
              <a:xfrm>
                <a:off x="36574373" y="24664882"/>
                <a:ext cx="5351435" cy="3785652"/>
              </a:xfrm>
              <a:prstGeom prst="rect">
                <a:avLst/>
              </a:prstGeom>
              <a:noFill/>
            </p:spPr>
            <p:txBody>
              <a:bodyPr wrap="square" rtlCol="0">
                <a:spAutoFit/>
              </a:bodyPr>
              <a:lstStyle/>
              <a:p>
                <a:pPr algn="ctr"/>
                <a:r>
                  <a:rPr lang="en-US" sz="2400" i="1" dirty="0" smtClean="0">
                    <a:solidFill>
                      <a:schemeClr val="bg1"/>
                    </a:solidFill>
                    <a:latin typeface="Helvetica" panose="020B0604020202020204" pitchFamily="34" charset="0"/>
                    <a:cs typeface="Helvetica" panose="020B0604020202020204" pitchFamily="34" charset="0"/>
                  </a:rPr>
                  <a:t>Cartoon diagram depicts flux </a:t>
                </a:r>
                <a:r>
                  <a:rPr lang="en-US" sz="2400" i="1" dirty="0">
                    <a:solidFill>
                      <a:schemeClr val="bg1"/>
                    </a:solidFill>
                    <a:latin typeface="Helvetica" panose="020B0604020202020204" pitchFamily="34" charset="0"/>
                    <a:cs typeface="Helvetica" panose="020B0604020202020204" pitchFamily="34" charset="0"/>
                  </a:rPr>
                  <a:t>c</a:t>
                </a:r>
                <a:r>
                  <a:rPr lang="en-US" sz="2400" i="1" dirty="0" smtClean="0">
                    <a:solidFill>
                      <a:schemeClr val="bg1"/>
                    </a:solidFill>
                    <a:latin typeface="Helvetica" panose="020B0604020202020204" pitchFamily="34" charset="0"/>
                    <a:cs typeface="Helvetica" panose="020B0604020202020204" pitchFamily="34" charset="0"/>
                  </a:rPr>
                  <a:t>ompression of </a:t>
                </a:r>
                <a14:m>
                  <m:oMath xmlns:m="http://schemas.openxmlformats.org/officeDocument/2006/math">
                    <m:sSub>
                      <m:sSubPr>
                        <m:ctrlPr>
                          <a:rPr lang="en-US" sz="2400" b="0" i="1" smtClean="0">
                            <a:solidFill>
                              <a:schemeClr val="bg1"/>
                            </a:solidFill>
                            <a:latin typeface="Cambria Math" panose="02040503050406030204" pitchFamily="18" charset="0"/>
                            <a:cs typeface="Helvetica" panose="020B0604020202020204" pitchFamily="34" charset="0"/>
                          </a:rPr>
                        </m:ctrlPr>
                      </m:sSubPr>
                      <m:e>
                        <m:r>
                          <a:rPr lang="en-US" sz="2400" b="0" i="1" smtClean="0">
                            <a:solidFill>
                              <a:schemeClr val="bg1"/>
                            </a:solidFill>
                            <a:latin typeface="Cambria Math" panose="02040503050406030204" pitchFamily="18" charset="0"/>
                            <a:cs typeface="Helvetica" panose="020B0604020202020204" pitchFamily="34" charset="0"/>
                          </a:rPr>
                          <m:t>𝐵</m:t>
                        </m:r>
                      </m:e>
                      <m:sub>
                        <m:r>
                          <a:rPr lang="en-US" sz="2400" b="0" i="1" smtClean="0">
                            <a:solidFill>
                              <a:schemeClr val="bg1"/>
                            </a:solidFill>
                            <a:latin typeface="Cambria Math" panose="02040503050406030204" pitchFamily="18" charset="0"/>
                            <a:cs typeface="Helvetica" panose="020B0604020202020204" pitchFamily="34" charset="0"/>
                          </a:rPr>
                          <m:t>𝑧</m:t>
                        </m:r>
                      </m:sub>
                    </m:sSub>
                  </m:oMath>
                </a14:m>
                <a:r>
                  <a:rPr lang="en-US" sz="2400" i="1" dirty="0" smtClean="0">
                    <a:solidFill>
                      <a:schemeClr val="bg1"/>
                    </a:solidFill>
                    <a:latin typeface="Helvetica" panose="020B0604020202020204" pitchFamily="34" charset="0"/>
                    <a:cs typeface="Helvetica" panose="020B0604020202020204" pitchFamily="34" charset="0"/>
                  </a:rPr>
                  <a:t> by Z-Pinch plasma</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mc:Choice>
        <mc:Fallback xmlns="">
          <p:sp>
            <p:nvSpPr>
              <p:cNvPr id="115" name="TextBox 114"/>
              <p:cNvSpPr txBox="1">
                <a:spLocks noRot="1" noChangeAspect="1" noMove="1" noResize="1" noEditPoints="1" noAdjustHandles="1" noChangeArrowheads="1" noChangeShapeType="1" noTextEdit="1"/>
              </p:cNvSpPr>
              <p:nvPr/>
            </p:nvSpPr>
            <p:spPr>
              <a:xfrm>
                <a:off x="36574373" y="24664882"/>
                <a:ext cx="5351435" cy="3785652"/>
              </a:xfrm>
              <a:prstGeom prst="rect">
                <a:avLst/>
              </a:prstGeom>
              <a:blipFill>
                <a:blip r:embed="rId17"/>
                <a:stretch>
                  <a:fillRect l="-1025" t="-1127" r="-797"/>
                </a:stretch>
              </a:blipFill>
            </p:spPr>
            <p:txBody>
              <a:bodyPr/>
              <a:lstStyle/>
              <a:p>
                <a:r>
                  <a:rPr lang="en-US">
                    <a:noFill/>
                  </a:rPr>
                  <a:t> </a:t>
                </a:r>
              </a:p>
            </p:txBody>
          </p:sp>
        </mc:Fallback>
      </mc:AlternateContent>
      <p:sp>
        <p:nvSpPr>
          <p:cNvPr id="125" name="TextBox 124"/>
          <p:cNvSpPr txBox="1"/>
          <p:nvPr/>
        </p:nvSpPr>
        <p:spPr>
          <a:xfrm>
            <a:off x="29476186" y="21524847"/>
            <a:ext cx="6446541" cy="7786747"/>
          </a:xfrm>
          <a:prstGeom prst="rect">
            <a:avLst/>
          </a:prstGeom>
          <a:noFill/>
        </p:spPr>
        <p:txBody>
          <a:bodyPr wrap="square" rtlCol="0">
            <a:spAutoFit/>
          </a:bodyPr>
          <a:lstStyle/>
          <a:p>
            <a:pPr marL="342900" indent="-342900" algn="just">
              <a:buFont typeface="Arial" panose="020B0604020202020204" pitchFamily="34" charset="0"/>
              <a:buChar char="•"/>
            </a:pPr>
            <a:r>
              <a:rPr lang="en-US" sz="2800" dirty="0" smtClean="0">
                <a:solidFill>
                  <a:schemeClr val="bg1"/>
                </a:solidFill>
                <a:latin typeface="Helvetica" panose="020B0604020202020204" pitchFamily="34" charset="0"/>
                <a:cs typeface="Helvetica" panose="020B0604020202020204" pitchFamily="34" charset="0"/>
              </a:rPr>
              <a:t>The low-field and mid-field DSP designs suppressed MRT instability growth significantly when compared to a SZP.</a:t>
            </a:r>
          </a:p>
          <a:p>
            <a:pPr algn="just"/>
            <a:endParaRPr lang="en-US" sz="2800" dirty="0" smtClean="0">
              <a:solidFill>
                <a:schemeClr val="bg1"/>
              </a:solidFill>
              <a:latin typeface="Helvetica" panose="020B0604020202020204" pitchFamily="34" charset="0"/>
              <a:cs typeface="Helvetica" panose="020B0604020202020204" pitchFamily="34" charset="0"/>
            </a:endParaRPr>
          </a:p>
          <a:p>
            <a:pPr marL="342900" indent="-342900" algn="just">
              <a:buFont typeface="Arial" panose="020B0604020202020204" pitchFamily="34" charset="0"/>
              <a:buChar char="•"/>
            </a:pPr>
            <a:r>
              <a:rPr lang="en-US" sz="2800" dirty="0" smtClean="0">
                <a:solidFill>
                  <a:schemeClr val="bg1"/>
                </a:solidFill>
                <a:latin typeface="Helvetica" panose="020B0604020202020204" pitchFamily="34" charset="0"/>
                <a:cs typeface="Helvetica" panose="020B0604020202020204" pitchFamily="34" charset="0"/>
              </a:rPr>
              <a:t>The failure of the high-field DSP to achieve significant compression is </a:t>
            </a:r>
            <a:r>
              <a:rPr lang="en-US" sz="2800" dirty="0">
                <a:solidFill>
                  <a:schemeClr val="bg1"/>
                </a:solidFill>
                <a:latin typeface="Helvetica" panose="020B0604020202020204" pitchFamily="34" charset="0"/>
                <a:cs typeface="Helvetica" panose="020B0604020202020204" pitchFamily="34" charset="0"/>
              </a:rPr>
              <a:t>evidence </a:t>
            </a:r>
            <a:r>
              <a:rPr lang="en-US" sz="2800" dirty="0" smtClean="0">
                <a:solidFill>
                  <a:schemeClr val="bg1"/>
                </a:solidFill>
                <a:latin typeface="Helvetica" panose="020B0604020202020204" pitchFamily="34" charset="0"/>
                <a:cs typeface="Helvetica" panose="020B0604020202020204" pitchFamily="34" charset="0"/>
              </a:rPr>
              <a:t>of a </a:t>
            </a:r>
            <a:r>
              <a:rPr lang="en-US" sz="2800" dirty="0">
                <a:solidFill>
                  <a:schemeClr val="bg1"/>
                </a:solidFill>
                <a:latin typeface="Helvetica" panose="020B0604020202020204" pitchFamily="34" charset="0"/>
                <a:cs typeface="Helvetica" panose="020B0604020202020204" pitchFamily="34" charset="0"/>
              </a:rPr>
              <a:t>significant diffusion of axial magnetic field through the outer </a:t>
            </a:r>
            <a:r>
              <a:rPr lang="en-US" sz="2800" dirty="0" smtClean="0">
                <a:solidFill>
                  <a:schemeClr val="bg1"/>
                </a:solidFill>
                <a:latin typeface="Helvetica" panose="020B0604020202020204" pitchFamily="34" charset="0"/>
                <a:cs typeface="Helvetica" panose="020B0604020202020204" pitchFamily="34" charset="0"/>
              </a:rPr>
              <a:t>liner early in time. </a:t>
            </a:r>
            <a:endParaRPr lang="en-US" sz="2800" dirty="0">
              <a:solidFill>
                <a:schemeClr val="bg1"/>
              </a:solidFill>
              <a:latin typeface="Helvetica" panose="020B0604020202020204" pitchFamily="34" charset="0"/>
              <a:cs typeface="Helvetica" panose="020B0604020202020204" pitchFamily="34" charset="0"/>
            </a:endParaRPr>
          </a:p>
          <a:p>
            <a:pPr marL="342900" indent="-342900" algn="just">
              <a:buFont typeface="Arial" panose="020B0604020202020204" pitchFamily="34" charset="0"/>
              <a:buChar char="•"/>
            </a:pPr>
            <a:endParaRPr lang="en-US" sz="2800" dirty="0" smtClean="0">
              <a:solidFill>
                <a:schemeClr val="bg1"/>
              </a:solidFill>
              <a:latin typeface="Helvetica" panose="020B0604020202020204" pitchFamily="34" charset="0"/>
              <a:cs typeface="Helvetica" panose="020B0604020202020204" pitchFamily="34" charset="0"/>
            </a:endParaRPr>
          </a:p>
          <a:p>
            <a:pPr marL="342900" indent="-342900" algn="just">
              <a:buFont typeface="Arial" panose="020B0604020202020204" pitchFamily="34" charset="0"/>
              <a:buChar char="•"/>
            </a:pPr>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p:txBody>
      </p:sp>
      <p:sp>
        <p:nvSpPr>
          <p:cNvPr id="64" name="Arc 63"/>
          <p:cNvSpPr/>
          <p:nvPr/>
        </p:nvSpPr>
        <p:spPr>
          <a:xfrm>
            <a:off x="36825459" y="22418528"/>
            <a:ext cx="848927" cy="328429"/>
          </a:xfrm>
          <a:prstGeom prst="arc">
            <a:avLst>
              <a:gd name="adj1" fmla="val 7960259"/>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Arc 64"/>
          <p:cNvSpPr/>
          <p:nvPr/>
        </p:nvSpPr>
        <p:spPr>
          <a:xfrm>
            <a:off x="36825459" y="22878328"/>
            <a:ext cx="848927" cy="328429"/>
          </a:xfrm>
          <a:prstGeom prst="arc">
            <a:avLst>
              <a:gd name="adj1" fmla="val 7960259"/>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6" name="Arc 65"/>
          <p:cNvSpPr/>
          <p:nvPr/>
        </p:nvSpPr>
        <p:spPr>
          <a:xfrm>
            <a:off x="36825459" y="23338128"/>
            <a:ext cx="848927" cy="328429"/>
          </a:xfrm>
          <a:prstGeom prst="arc">
            <a:avLst>
              <a:gd name="adj1" fmla="val 7960259"/>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8" name="Arc 127"/>
          <p:cNvSpPr/>
          <p:nvPr/>
        </p:nvSpPr>
        <p:spPr>
          <a:xfrm>
            <a:off x="36825459" y="23341355"/>
            <a:ext cx="848927" cy="328429"/>
          </a:xfrm>
          <a:prstGeom prst="arc">
            <a:avLst>
              <a:gd name="adj1" fmla="val 86238"/>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8" name="Arc 67"/>
          <p:cNvSpPr/>
          <p:nvPr/>
        </p:nvSpPr>
        <p:spPr>
          <a:xfrm flipH="1">
            <a:off x="39250091" y="21817947"/>
            <a:ext cx="1062274" cy="2588942"/>
          </a:xfrm>
          <a:prstGeom prst="arc">
            <a:avLst>
              <a:gd name="adj1" fmla="val 16200000"/>
              <a:gd name="adj2" fmla="val 5449230"/>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9" name="Arc 68"/>
          <p:cNvSpPr/>
          <p:nvPr/>
        </p:nvSpPr>
        <p:spPr>
          <a:xfrm>
            <a:off x="37762907" y="21817947"/>
            <a:ext cx="1062274" cy="2588942"/>
          </a:xfrm>
          <a:prstGeom prst="arc">
            <a:avLst>
              <a:gd name="adj1" fmla="val 16200000"/>
              <a:gd name="adj2" fmla="val 5384773"/>
            </a:avLst>
          </a:prstGeom>
          <a:noFill/>
          <a:ln w="50800">
            <a:solidFill>
              <a:srgbClr val="002D62"/>
            </a:solidFill>
            <a:headEnd type="none"/>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0" name="Arc 69"/>
          <p:cNvSpPr/>
          <p:nvPr/>
        </p:nvSpPr>
        <p:spPr>
          <a:xfrm>
            <a:off x="38400272" y="21817947"/>
            <a:ext cx="531137" cy="2588942"/>
          </a:xfrm>
          <a:prstGeom prst="arc">
            <a:avLst>
              <a:gd name="adj1" fmla="val 16200000"/>
              <a:gd name="adj2" fmla="val 5384773"/>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1" name="Arc 70"/>
          <p:cNvSpPr/>
          <p:nvPr/>
        </p:nvSpPr>
        <p:spPr>
          <a:xfrm flipH="1">
            <a:off x="39143863" y="21817947"/>
            <a:ext cx="531137" cy="2588942"/>
          </a:xfrm>
          <a:prstGeom prst="arc">
            <a:avLst>
              <a:gd name="adj1" fmla="val 16200000"/>
              <a:gd name="adj2" fmla="val 5449230"/>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2" name="Arc 71"/>
          <p:cNvSpPr/>
          <p:nvPr/>
        </p:nvSpPr>
        <p:spPr>
          <a:xfrm flipH="1">
            <a:off x="39037636" y="21817947"/>
            <a:ext cx="0" cy="2588942"/>
          </a:xfrm>
          <a:prstGeom prst="arc">
            <a:avLst>
              <a:gd name="adj1" fmla="val 16200000"/>
              <a:gd name="adj2" fmla="val 5449230"/>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2" name="Group 11"/>
          <p:cNvGrpSpPr/>
          <p:nvPr/>
        </p:nvGrpSpPr>
        <p:grpSpPr>
          <a:xfrm>
            <a:off x="38665839" y="22443072"/>
            <a:ext cx="746098" cy="231113"/>
            <a:chOff x="38606700" y="22257358"/>
            <a:chExt cx="746098" cy="231113"/>
          </a:xfrm>
        </p:grpSpPr>
        <p:sp>
          <p:nvSpPr>
            <p:cNvPr id="137" name="Arc 136"/>
            <p:cNvSpPr/>
            <p:nvPr/>
          </p:nvSpPr>
          <p:spPr>
            <a:xfrm>
              <a:off x="38606700" y="22257358"/>
              <a:ext cx="743592" cy="226532"/>
            </a:xfrm>
            <a:prstGeom prst="arc">
              <a:avLst>
                <a:gd name="adj1" fmla="val 193614"/>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8" name="Arc 137"/>
            <p:cNvSpPr/>
            <p:nvPr/>
          </p:nvSpPr>
          <p:spPr>
            <a:xfrm>
              <a:off x="38609206" y="22261939"/>
              <a:ext cx="743592" cy="226532"/>
            </a:xfrm>
            <a:prstGeom prst="arc">
              <a:avLst>
                <a:gd name="adj1" fmla="val 8926456"/>
                <a:gd name="adj2" fmla="val 11304455"/>
              </a:avLst>
            </a:prstGeom>
            <a:ln w="50800">
              <a:solidFill>
                <a:srgbClr val="FFCF06"/>
              </a:solidFill>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39" name="Group 138"/>
          <p:cNvGrpSpPr/>
          <p:nvPr/>
        </p:nvGrpSpPr>
        <p:grpSpPr>
          <a:xfrm>
            <a:off x="38664586" y="22900867"/>
            <a:ext cx="746098" cy="231113"/>
            <a:chOff x="38606700" y="22257358"/>
            <a:chExt cx="746098" cy="231113"/>
          </a:xfrm>
        </p:grpSpPr>
        <p:sp>
          <p:nvSpPr>
            <p:cNvPr id="140" name="Arc 139"/>
            <p:cNvSpPr/>
            <p:nvPr/>
          </p:nvSpPr>
          <p:spPr>
            <a:xfrm>
              <a:off x="38606700" y="22257358"/>
              <a:ext cx="743592" cy="226532"/>
            </a:xfrm>
            <a:prstGeom prst="arc">
              <a:avLst>
                <a:gd name="adj1" fmla="val 193614"/>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1" name="Arc 140"/>
            <p:cNvSpPr/>
            <p:nvPr/>
          </p:nvSpPr>
          <p:spPr>
            <a:xfrm>
              <a:off x="38609206" y="22261939"/>
              <a:ext cx="743592" cy="226532"/>
            </a:xfrm>
            <a:prstGeom prst="arc">
              <a:avLst>
                <a:gd name="adj1" fmla="val 8926456"/>
                <a:gd name="adj2" fmla="val 11304455"/>
              </a:avLst>
            </a:prstGeom>
            <a:ln w="50800">
              <a:solidFill>
                <a:srgbClr val="FFCF06"/>
              </a:solidFill>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42" name="Group 141"/>
          <p:cNvGrpSpPr/>
          <p:nvPr/>
        </p:nvGrpSpPr>
        <p:grpSpPr>
          <a:xfrm>
            <a:off x="38672951" y="23351492"/>
            <a:ext cx="746098" cy="231113"/>
            <a:chOff x="38606700" y="22257358"/>
            <a:chExt cx="746098" cy="231113"/>
          </a:xfrm>
        </p:grpSpPr>
        <p:sp>
          <p:nvSpPr>
            <p:cNvPr id="143" name="Arc 142"/>
            <p:cNvSpPr/>
            <p:nvPr/>
          </p:nvSpPr>
          <p:spPr>
            <a:xfrm>
              <a:off x="38606700" y="22257358"/>
              <a:ext cx="743592" cy="226532"/>
            </a:xfrm>
            <a:prstGeom prst="arc">
              <a:avLst>
                <a:gd name="adj1" fmla="val 193614"/>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4" name="Arc 143"/>
            <p:cNvSpPr/>
            <p:nvPr/>
          </p:nvSpPr>
          <p:spPr>
            <a:xfrm>
              <a:off x="38609206" y="22261939"/>
              <a:ext cx="743592" cy="226532"/>
            </a:xfrm>
            <a:prstGeom prst="arc">
              <a:avLst>
                <a:gd name="adj1" fmla="val 8926456"/>
                <a:gd name="adj2" fmla="val 11304455"/>
              </a:avLst>
            </a:prstGeom>
            <a:ln w="50800">
              <a:solidFill>
                <a:srgbClr val="FFCF06"/>
              </a:solidFill>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9" name="Arc 58"/>
          <p:cNvSpPr/>
          <p:nvPr/>
        </p:nvSpPr>
        <p:spPr>
          <a:xfrm flipH="1">
            <a:off x="37419708" y="21779461"/>
            <a:ext cx="0" cy="2627428"/>
          </a:xfrm>
          <a:prstGeom prst="arc">
            <a:avLst>
              <a:gd name="adj1" fmla="val 16200000"/>
              <a:gd name="adj2" fmla="val 5449230"/>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0" name="Arc 59"/>
          <p:cNvSpPr/>
          <p:nvPr/>
        </p:nvSpPr>
        <p:spPr>
          <a:xfrm>
            <a:off x="36910352" y="21779461"/>
            <a:ext cx="0" cy="2627428"/>
          </a:xfrm>
          <a:prstGeom prst="arc">
            <a:avLst>
              <a:gd name="adj1" fmla="val 16200000"/>
              <a:gd name="adj2" fmla="val 5384773"/>
            </a:avLst>
          </a:prstGeom>
          <a:noFill/>
          <a:ln w="50800">
            <a:solidFill>
              <a:srgbClr val="002D62"/>
            </a:solidFill>
            <a:headEnd type="none"/>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1" name="Arc 60"/>
          <p:cNvSpPr/>
          <p:nvPr/>
        </p:nvSpPr>
        <p:spPr>
          <a:xfrm>
            <a:off x="37080137" y="21779461"/>
            <a:ext cx="0" cy="2627428"/>
          </a:xfrm>
          <a:prstGeom prst="arc">
            <a:avLst>
              <a:gd name="adj1" fmla="val 16200000"/>
              <a:gd name="adj2" fmla="val 5384773"/>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2" name="Arc 61"/>
          <p:cNvSpPr/>
          <p:nvPr/>
        </p:nvSpPr>
        <p:spPr>
          <a:xfrm flipH="1">
            <a:off x="37589493" y="21779461"/>
            <a:ext cx="0" cy="2627428"/>
          </a:xfrm>
          <a:prstGeom prst="arc">
            <a:avLst>
              <a:gd name="adj1" fmla="val 16200000"/>
              <a:gd name="adj2" fmla="val 5449230"/>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3" name="Arc 62"/>
          <p:cNvSpPr/>
          <p:nvPr/>
        </p:nvSpPr>
        <p:spPr>
          <a:xfrm flipH="1">
            <a:off x="37249923" y="21779461"/>
            <a:ext cx="0" cy="2627428"/>
          </a:xfrm>
          <a:prstGeom prst="arc">
            <a:avLst>
              <a:gd name="adj1" fmla="val 16200000"/>
              <a:gd name="adj2" fmla="val 5449230"/>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0" name="Group 9"/>
          <p:cNvGrpSpPr/>
          <p:nvPr/>
        </p:nvGrpSpPr>
        <p:grpSpPr>
          <a:xfrm>
            <a:off x="36825459" y="22415301"/>
            <a:ext cx="848927" cy="331656"/>
            <a:chOff x="36766320" y="22229587"/>
            <a:chExt cx="848927" cy="331656"/>
          </a:xfrm>
        </p:grpSpPr>
        <p:sp>
          <p:nvSpPr>
            <p:cNvPr id="126" name="Arc 125"/>
            <p:cNvSpPr/>
            <p:nvPr/>
          </p:nvSpPr>
          <p:spPr>
            <a:xfrm>
              <a:off x="36766320" y="22232814"/>
              <a:ext cx="848927" cy="328429"/>
            </a:xfrm>
            <a:prstGeom prst="arc">
              <a:avLst>
                <a:gd name="adj1" fmla="val 86238"/>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9" name="Arc 128"/>
            <p:cNvSpPr/>
            <p:nvPr/>
          </p:nvSpPr>
          <p:spPr>
            <a:xfrm>
              <a:off x="36766320" y="22229587"/>
              <a:ext cx="848927" cy="328429"/>
            </a:xfrm>
            <a:prstGeom prst="arc">
              <a:avLst>
                <a:gd name="adj1" fmla="val 7960259"/>
                <a:gd name="adj2" fmla="val 10764734"/>
              </a:avLst>
            </a:prstGeom>
            <a:ln w="50800">
              <a:solidFill>
                <a:srgbClr val="FFCF06"/>
              </a:solidFill>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31" name="Group 130"/>
          <p:cNvGrpSpPr/>
          <p:nvPr/>
        </p:nvGrpSpPr>
        <p:grpSpPr>
          <a:xfrm>
            <a:off x="36825459" y="22874720"/>
            <a:ext cx="848927" cy="331656"/>
            <a:chOff x="36766320" y="22229587"/>
            <a:chExt cx="848927" cy="331656"/>
          </a:xfrm>
        </p:grpSpPr>
        <p:sp>
          <p:nvSpPr>
            <p:cNvPr id="132" name="Arc 131"/>
            <p:cNvSpPr/>
            <p:nvPr/>
          </p:nvSpPr>
          <p:spPr>
            <a:xfrm>
              <a:off x="36766320" y="22232814"/>
              <a:ext cx="848927" cy="328429"/>
            </a:xfrm>
            <a:prstGeom prst="arc">
              <a:avLst>
                <a:gd name="adj1" fmla="val 86238"/>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3" name="Arc 132"/>
            <p:cNvSpPr/>
            <p:nvPr/>
          </p:nvSpPr>
          <p:spPr>
            <a:xfrm>
              <a:off x="36766320" y="22229587"/>
              <a:ext cx="848927" cy="328429"/>
            </a:xfrm>
            <a:prstGeom prst="arc">
              <a:avLst>
                <a:gd name="adj1" fmla="val 7960259"/>
                <a:gd name="adj2" fmla="val 10764734"/>
              </a:avLst>
            </a:prstGeom>
            <a:ln w="50800">
              <a:solidFill>
                <a:srgbClr val="FFCF06"/>
              </a:solidFill>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34" name="Group 133"/>
          <p:cNvGrpSpPr/>
          <p:nvPr/>
        </p:nvGrpSpPr>
        <p:grpSpPr>
          <a:xfrm>
            <a:off x="36825459" y="23334901"/>
            <a:ext cx="848927" cy="331656"/>
            <a:chOff x="36766320" y="22229587"/>
            <a:chExt cx="848927" cy="331656"/>
          </a:xfrm>
        </p:grpSpPr>
        <p:sp>
          <p:nvSpPr>
            <p:cNvPr id="135" name="Arc 134"/>
            <p:cNvSpPr/>
            <p:nvPr/>
          </p:nvSpPr>
          <p:spPr>
            <a:xfrm>
              <a:off x="36766320" y="22232814"/>
              <a:ext cx="848927" cy="328429"/>
            </a:xfrm>
            <a:prstGeom prst="arc">
              <a:avLst>
                <a:gd name="adj1" fmla="val 86238"/>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6" name="Arc 135"/>
            <p:cNvSpPr/>
            <p:nvPr/>
          </p:nvSpPr>
          <p:spPr>
            <a:xfrm>
              <a:off x="36766320" y="22229587"/>
              <a:ext cx="848927" cy="328429"/>
            </a:xfrm>
            <a:prstGeom prst="arc">
              <a:avLst>
                <a:gd name="adj1" fmla="val 7960259"/>
                <a:gd name="adj2" fmla="val 10764734"/>
              </a:avLst>
            </a:prstGeom>
            <a:ln w="50800">
              <a:solidFill>
                <a:srgbClr val="FFCF06"/>
              </a:solidFill>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86" name="Arc 85"/>
          <p:cNvSpPr/>
          <p:nvPr/>
        </p:nvSpPr>
        <p:spPr>
          <a:xfrm flipH="1">
            <a:off x="40993336" y="21817947"/>
            <a:ext cx="1607594" cy="2588942"/>
          </a:xfrm>
          <a:prstGeom prst="arc">
            <a:avLst>
              <a:gd name="adj1" fmla="val 16200000"/>
              <a:gd name="adj2" fmla="val 5449230"/>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7" name="Arc 86"/>
          <p:cNvSpPr/>
          <p:nvPr/>
        </p:nvSpPr>
        <p:spPr>
          <a:xfrm>
            <a:off x="39171396" y="21817947"/>
            <a:ext cx="1607594" cy="2588942"/>
          </a:xfrm>
          <a:prstGeom prst="arc">
            <a:avLst>
              <a:gd name="adj1" fmla="val 16200000"/>
              <a:gd name="adj2" fmla="val 5384773"/>
            </a:avLst>
          </a:prstGeom>
          <a:noFill/>
          <a:ln w="50800">
            <a:solidFill>
              <a:srgbClr val="002D62"/>
            </a:solidFill>
            <a:headEnd type="none"/>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8" name="Arc 87"/>
          <p:cNvSpPr/>
          <p:nvPr/>
        </p:nvSpPr>
        <p:spPr>
          <a:xfrm>
            <a:off x="40028780" y="21817947"/>
            <a:ext cx="803797" cy="2588942"/>
          </a:xfrm>
          <a:prstGeom prst="arc">
            <a:avLst>
              <a:gd name="adj1" fmla="val 16200000"/>
              <a:gd name="adj2" fmla="val 5384773"/>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9" name="Arc 88"/>
          <p:cNvSpPr/>
          <p:nvPr/>
        </p:nvSpPr>
        <p:spPr>
          <a:xfrm flipH="1">
            <a:off x="40939749" y="21817947"/>
            <a:ext cx="803797" cy="2588942"/>
          </a:xfrm>
          <a:prstGeom prst="arc">
            <a:avLst>
              <a:gd name="adj1" fmla="val 16200000"/>
              <a:gd name="adj2" fmla="val 5449230"/>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0" name="Arc 89"/>
          <p:cNvSpPr/>
          <p:nvPr/>
        </p:nvSpPr>
        <p:spPr>
          <a:xfrm flipH="1">
            <a:off x="40886163" y="21817947"/>
            <a:ext cx="0" cy="2588942"/>
          </a:xfrm>
          <a:prstGeom prst="arc">
            <a:avLst>
              <a:gd name="adj1" fmla="val 16200000"/>
              <a:gd name="adj2" fmla="val 5449230"/>
            </a:avLst>
          </a:prstGeom>
          <a:noFill/>
          <a:ln w="50800">
            <a:solidFill>
              <a:srgbClr val="002D62"/>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5" name="Arc 144"/>
          <p:cNvSpPr/>
          <p:nvPr/>
        </p:nvSpPr>
        <p:spPr>
          <a:xfrm>
            <a:off x="40666145" y="22447652"/>
            <a:ext cx="428692" cy="129447"/>
          </a:xfrm>
          <a:prstGeom prst="arc">
            <a:avLst>
              <a:gd name="adj1" fmla="val 20698337"/>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6" name="Arc 145"/>
          <p:cNvSpPr/>
          <p:nvPr/>
        </p:nvSpPr>
        <p:spPr>
          <a:xfrm>
            <a:off x="40671674" y="22447653"/>
            <a:ext cx="428692" cy="129447"/>
          </a:xfrm>
          <a:prstGeom prst="arc">
            <a:avLst>
              <a:gd name="adj1" fmla="val 7960259"/>
              <a:gd name="adj2" fmla="val 11509382"/>
            </a:avLst>
          </a:prstGeom>
          <a:ln w="50800">
            <a:solidFill>
              <a:srgbClr val="FFCF06"/>
            </a:solidFill>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47" name="Group 146"/>
          <p:cNvGrpSpPr/>
          <p:nvPr/>
        </p:nvGrpSpPr>
        <p:grpSpPr>
          <a:xfrm>
            <a:off x="40666145" y="22895741"/>
            <a:ext cx="428692" cy="134424"/>
            <a:chOff x="41470061" y="22612805"/>
            <a:chExt cx="428692" cy="134424"/>
          </a:xfrm>
        </p:grpSpPr>
        <p:sp>
          <p:nvSpPr>
            <p:cNvPr id="148" name="Arc 147"/>
            <p:cNvSpPr/>
            <p:nvPr/>
          </p:nvSpPr>
          <p:spPr>
            <a:xfrm>
              <a:off x="41470061" y="22617782"/>
              <a:ext cx="428692" cy="129447"/>
            </a:xfrm>
            <a:prstGeom prst="arc">
              <a:avLst>
                <a:gd name="adj1" fmla="val 168651"/>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9" name="Arc 148"/>
            <p:cNvSpPr/>
            <p:nvPr/>
          </p:nvSpPr>
          <p:spPr>
            <a:xfrm>
              <a:off x="41470061" y="22612805"/>
              <a:ext cx="428692" cy="129447"/>
            </a:xfrm>
            <a:prstGeom prst="arc">
              <a:avLst>
                <a:gd name="adj1" fmla="val 7960259"/>
                <a:gd name="adj2" fmla="val 10450615"/>
              </a:avLst>
            </a:prstGeom>
            <a:ln w="50800">
              <a:solidFill>
                <a:srgbClr val="FFCF06"/>
              </a:solidFill>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0" name="Group 149"/>
          <p:cNvGrpSpPr/>
          <p:nvPr/>
        </p:nvGrpSpPr>
        <p:grpSpPr>
          <a:xfrm>
            <a:off x="40666145" y="23348806"/>
            <a:ext cx="428692" cy="134424"/>
            <a:chOff x="41470061" y="22612805"/>
            <a:chExt cx="428692" cy="134424"/>
          </a:xfrm>
        </p:grpSpPr>
        <p:sp>
          <p:nvSpPr>
            <p:cNvPr id="151" name="Arc 150"/>
            <p:cNvSpPr/>
            <p:nvPr/>
          </p:nvSpPr>
          <p:spPr>
            <a:xfrm>
              <a:off x="41470061" y="22617782"/>
              <a:ext cx="428692" cy="129447"/>
            </a:xfrm>
            <a:prstGeom prst="arc">
              <a:avLst>
                <a:gd name="adj1" fmla="val 168651"/>
                <a:gd name="adj2" fmla="val 3015974"/>
              </a:avLst>
            </a:prstGeom>
            <a:ln w="50800">
              <a:solidFill>
                <a:srgbClr val="FFCF06"/>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2" name="Arc 151"/>
            <p:cNvSpPr/>
            <p:nvPr/>
          </p:nvSpPr>
          <p:spPr>
            <a:xfrm>
              <a:off x="41470061" y="22612805"/>
              <a:ext cx="428692" cy="129447"/>
            </a:xfrm>
            <a:prstGeom prst="arc">
              <a:avLst>
                <a:gd name="adj1" fmla="val 7960259"/>
                <a:gd name="adj2" fmla="val 10450615"/>
              </a:avLst>
            </a:prstGeom>
            <a:ln w="50800">
              <a:solidFill>
                <a:srgbClr val="FFCF06"/>
              </a:solidFill>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56" name="TextBox 155"/>
          <p:cNvSpPr txBox="1"/>
          <p:nvPr/>
        </p:nvSpPr>
        <p:spPr>
          <a:xfrm>
            <a:off x="29476186" y="26158556"/>
            <a:ext cx="12946196" cy="5632311"/>
          </a:xfrm>
          <a:prstGeom prst="rect">
            <a:avLst/>
          </a:prstGeom>
          <a:noFill/>
        </p:spPr>
        <p:txBody>
          <a:bodyPr wrap="square" rtlCol="0">
            <a:spAutoFit/>
          </a:bodyPr>
          <a:lstStyle/>
          <a:p>
            <a:pPr marL="342900" indent="-342900" algn="just">
              <a:buFont typeface="Arial" panose="020B0604020202020204" pitchFamily="34" charset="0"/>
              <a:buChar char="•"/>
            </a:pPr>
            <a:r>
              <a:rPr lang="en-US" sz="2800" dirty="0" smtClean="0">
                <a:solidFill>
                  <a:schemeClr val="bg1"/>
                </a:solidFill>
                <a:latin typeface="Helvetica" panose="020B0604020202020204" pitchFamily="34" charset="0"/>
                <a:cs typeface="Helvetica" panose="020B0604020202020204" pitchFamily="34" charset="0"/>
              </a:rPr>
              <a:t>Future experimental work will be aimed at using micro B-dot probes to measure the axial field on the interior and exterior of the DSP plasma in order to diagnose the rate and timing of hypothesized magnetic diffusion.</a:t>
            </a:r>
          </a:p>
          <a:p>
            <a:pPr algn="just"/>
            <a:endParaRPr lang="en-US" sz="2800" dirty="0">
              <a:solidFill>
                <a:schemeClr val="bg1"/>
              </a:solidFill>
              <a:latin typeface="Helvetica" panose="020B0604020202020204" pitchFamily="34" charset="0"/>
              <a:cs typeface="Helvetica" panose="020B0604020202020204" pitchFamily="34" charset="0"/>
            </a:endParaRPr>
          </a:p>
          <a:p>
            <a:pPr marL="342900" indent="-342900" algn="just">
              <a:buFont typeface="Arial" panose="020B0604020202020204" pitchFamily="34" charset="0"/>
              <a:buChar char="•"/>
            </a:pPr>
            <a:r>
              <a:rPr lang="en-US" sz="2800" dirty="0" smtClean="0">
                <a:solidFill>
                  <a:schemeClr val="bg1"/>
                </a:solidFill>
                <a:latin typeface="Helvetica" panose="020B0604020202020204" pitchFamily="34" charset="0"/>
                <a:cs typeface="Helvetica" panose="020B0604020202020204" pitchFamily="34" charset="0"/>
              </a:rPr>
              <a:t>Simulation efforts, which have formerly been targeted towards thick-shelled </a:t>
            </a:r>
            <a:r>
              <a:rPr lang="en-US" sz="2800" dirty="0" err="1" smtClean="0">
                <a:solidFill>
                  <a:schemeClr val="bg1"/>
                </a:solidFill>
                <a:latin typeface="Helvetica" panose="020B0604020202020204" pitchFamily="34" charset="0"/>
                <a:cs typeface="Helvetica" panose="020B0604020202020204" pitchFamily="34" charset="0"/>
              </a:rPr>
              <a:t>MagLIF</a:t>
            </a:r>
            <a:r>
              <a:rPr lang="en-US" sz="2800" dirty="0" smtClean="0">
                <a:solidFill>
                  <a:schemeClr val="bg1"/>
                </a:solidFill>
                <a:latin typeface="Helvetica" panose="020B0604020202020204" pitchFamily="34" charset="0"/>
                <a:cs typeface="Helvetica" panose="020B0604020202020204" pitchFamily="34" charset="0"/>
              </a:rPr>
              <a:t>-like implosions, will be used to validate experimental findings </a:t>
            </a:r>
          </a:p>
          <a:p>
            <a:pPr marL="342900" indent="-342900" algn="just">
              <a:buFont typeface="Arial" panose="020B0604020202020204" pitchFamily="34" charset="0"/>
              <a:buChar char="•"/>
            </a:pPr>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p:txBody>
      </p:sp>
      <p:pic>
        <p:nvPicPr>
          <p:cNvPr id="23" name="Picture 22"/>
          <p:cNvPicPr>
            <a:picLocks noChangeAspect="1"/>
          </p:cNvPicPr>
          <p:nvPr/>
        </p:nvPicPr>
        <p:blipFill rotWithShape="1">
          <a:blip r:embed="rId18" cstate="print">
            <a:extLst>
              <a:ext uri="{BEBA8EAE-BF5A-486C-A8C5-ECC9F3942E4B}">
                <a14:imgProps xmlns:a14="http://schemas.microsoft.com/office/drawing/2010/main">
                  <a14:imgLayer r:embed="rId19">
                    <a14:imgEffect>
                      <a14:colorTemperature colorTemp="11200"/>
                    </a14:imgEffect>
                    <a14:imgEffect>
                      <a14:saturation sat="66000"/>
                    </a14:imgEffect>
                    <a14:imgEffect>
                      <a14:brightnessContrast bright="40000"/>
                    </a14:imgEffect>
                  </a14:imgLayer>
                </a14:imgProps>
              </a:ext>
              <a:ext uri="{28A0092B-C50C-407E-A947-70E740481C1C}">
                <a14:useLocalDpi xmlns:a14="http://schemas.microsoft.com/office/drawing/2010/main" val="0"/>
              </a:ext>
            </a:extLst>
          </a:blip>
          <a:srcRect l="25483" t="24287" r="21348" b="26933"/>
          <a:stretch/>
        </p:blipFill>
        <p:spPr>
          <a:xfrm>
            <a:off x="15871767" y="13604222"/>
            <a:ext cx="6413661" cy="3922802"/>
          </a:xfrm>
          <a:prstGeom prst="rect">
            <a:avLst/>
          </a:prstGeom>
        </p:spPr>
      </p:pic>
      <p:pic>
        <p:nvPicPr>
          <p:cNvPr id="30" name="Picture 29"/>
          <p:cNvPicPr>
            <a:picLocks noChangeAspect="1"/>
          </p:cNvPicPr>
          <p:nvPr/>
        </p:nvPicPr>
        <p:blipFill rotWithShape="1">
          <a:blip r:embed="rId20">
            <a:extLst>
              <a:ext uri="{28A0092B-C50C-407E-A947-70E740481C1C}">
                <a14:useLocalDpi xmlns:a14="http://schemas.microsoft.com/office/drawing/2010/main" val="0"/>
              </a:ext>
            </a:extLst>
          </a:blip>
          <a:srcRect l="48857" t="27520" r="38441" b="60383"/>
          <a:stretch/>
        </p:blipFill>
        <p:spPr>
          <a:xfrm>
            <a:off x="22009318" y="24395534"/>
            <a:ext cx="6334944" cy="4022187"/>
          </a:xfrm>
          <a:prstGeom prst="rect">
            <a:avLst/>
          </a:prstGeom>
        </p:spPr>
      </p:pic>
      <p:pic>
        <p:nvPicPr>
          <p:cNvPr id="39" name="Picture 38"/>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15630402" y="7281195"/>
            <a:ext cx="6902355" cy="4601569"/>
          </a:xfrm>
          <a:prstGeom prst="rect">
            <a:avLst/>
          </a:prstGeom>
        </p:spPr>
      </p:pic>
      <p:sp>
        <p:nvSpPr>
          <p:cNvPr id="119" name="TextBox 118"/>
          <p:cNvSpPr txBox="1"/>
          <p:nvPr/>
        </p:nvSpPr>
        <p:spPr>
          <a:xfrm>
            <a:off x="1384010" y="23582203"/>
            <a:ext cx="6531491" cy="8586966"/>
          </a:xfrm>
          <a:prstGeom prst="rect">
            <a:avLst/>
          </a:prstGeom>
          <a:noFill/>
        </p:spPr>
        <p:txBody>
          <a:bodyPr wrap="square" rtlCol="0">
            <a:spAutoFit/>
          </a:bodyPr>
          <a:lstStyle/>
          <a:p>
            <a:pPr algn="just"/>
            <a:r>
              <a:rPr lang="en-US" sz="2400" dirty="0" smtClean="0">
                <a:latin typeface="Helvetica" panose="020B0604020202020204" pitchFamily="34" charset="0"/>
                <a:cs typeface="Helvetica" panose="020B0604020202020204" pitchFamily="34" charset="0"/>
              </a:rPr>
              <a:t>	Initial drive-field ratios, defined as the ratios between the DSP imposed axial magnetic field and the current-driven azimuthal field before compression,  have been experimentally tested with values between 2.8% to 28%. These values are functions of the DSP return-current structure geometry. This study extends the experimental work by testing three new DSP geometries, with initial drive-field values of 5.5%, 39%, and 77% with the purpose of finding a possible upper-limit to the stabilizing effects of the time-varying axial magnetic field produced by a DSP. The initial drive-field ratios for the new geometries were calculated using magneto-static simulations and have similar inductance values. </a:t>
            </a: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p:txBody>
      </p:sp>
      <p:sp>
        <p:nvSpPr>
          <p:cNvPr id="120" name="TextBox 119"/>
          <p:cNvSpPr txBox="1"/>
          <p:nvPr/>
        </p:nvSpPr>
        <p:spPr>
          <a:xfrm>
            <a:off x="16209700" y="11953456"/>
            <a:ext cx="5423587" cy="4154984"/>
          </a:xfrm>
          <a:prstGeom prst="rect">
            <a:avLst/>
          </a:prstGeom>
          <a:noFill/>
        </p:spPr>
        <p:txBody>
          <a:bodyPr wrap="square" rtlCol="0">
            <a:spAutoFit/>
          </a:bodyPr>
          <a:lstStyle/>
          <a:p>
            <a:pPr algn="ctr"/>
            <a:r>
              <a:rPr lang="en-US" sz="2400" i="1" dirty="0" smtClean="0">
                <a:latin typeface="Helvetica" panose="020B0604020202020204" pitchFamily="34" charset="0"/>
                <a:cs typeface="Helvetica" panose="020B0604020202020204" pitchFamily="34" charset="0"/>
              </a:rPr>
              <a:t>Interior of MAIZE target chamber with mid-field (right) and high-field (left) DSP return current structures.</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p:sp>
        <p:nvSpPr>
          <p:cNvPr id="121" name="TextBox 120"/>
          <p:cNvSpPr txBox="1"/>
          <p:nvPr/>
        </p:nvSpPr>
        <p:spPr>
          <a:xfrm>
            <a:off x="22324295" y="28552879"/>
            <a:ext cx="5704989" cy="3785652"/>
          </a:xfrm>
          <a:prstGeom prst="rect">
            <a:avLst/>
          </a:prstGeom>
          <a:noFill/>
        </p:spPr>
        <p:txBody>
          <a:bodyPr wrap="square" rtlCol="0">
            <a:spAutoFit/>
          </a:bodyPr>
          <a:lstStyle/>
          <a:p>
            <a:pPr algn="ctr"/>
            <a:r>
              <a:rPr lang="en-US" sz="2400" i="1" dirty="0" smtClean="0">
                <a:latin typeface="Helvetica" panose="020B0604020202020204" pitchFamily="34" charset="0"/>
                <a:cs typeface="Helvetica" panose="020B0604020202020204" pitchFamily="34" charset="0"/>
              </a:rPr>
              <a:t>XUV image of mid-field DSP implosion with gas blow-off </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p:pic>
        <p:nvPicPr>
          <p:cNvPr id="2" name="Picture 1"/>
          <p:cNvPicPr>
            <a:picLocks noChangeAspect="1"/>
          </p:cNvPicPr>
          <p:nvPr/>
        </p:nvPicPr>
        <p:blipFill rotWithShape="1">
          <a:blip r:embed="rId22">
            <a:extLst>
              <a:ext uri="{28A0092B-C50C-407E-A947-70E740481C1C}">
                <a14:useLocalDpi xmlns:a14="http://schemas.microsoft.com/office/drawing/2010/main" val="0"/>
              </a:ext>
            </a:extLst>
          </a:blip>
          <a:srcRect l="19729" t="10430" r="2162" b="10923"/>
          <a:stretch/>
        </p:blipFill>
        <p:spPr>
          <a:xfrm>
            <a:off x="31807800" y="7202292"/>
            <a:ext cx="5382983" cy="4242234"/>
          </a:xfrm>
          <a:prstGeom prst="rect">
            <a:avLst/>
          </a:prstGeom>
        </p:spPr>
      </p:pic>
      <p:pic>
        <p:nvPicPr>
          <p:cNvPr id="8" name="Picture 7"/>
          <p:cNvPicPr>
            <a:picLocks noChangeAspect="1"/>
          </p:cNvPicPr>
          <p:nvPr/>
        </p:nvPicPr>
        <p:blipFill rotWithShape="1">
          <a:blip r:embed="rId23">
            <a:extLst>
              <a:ext uri="{28A0092B-C50C-407E-A947-70E740481C1C}">
                <a14:useLocalDpi xmlns:a14="http://schemas.microsoft.com/office/drawing/2010/main" val="0"/>
              </a:ext>
            </a:extLst>
          </a:blip>
          <a:srcRect b="18023"/>
          <a:stretch/>
        </p:blipFill>
        <p:spPr>
          <a:xfrm>
            <a:off x="31821412" y="10936127"/>
            <a:ext cx="5369372" cy="3802362"/>
          </a:xfrm>
          <a:prstGeom prst="rect">
            <a:avLst/>
          </a:prstGeom>
        </p:spPr>
      </p:pic>
      <p:pic>
        <p:nvPicPr>
          <p:cNvPr id="9" name="Picture 8"/>
          <p:cNvPicPr>
            <a:picLocks noChangeAspect="1"/>
          </p:cNvPicPr>
          <p:nvPr/>
        </p:nvPicPr>
        <p:blipFill rotWithShape="1">
          <a:blip r:embed="rId24">
            <a:extLst>
              <a:ext uri="{28A0092B-C50C-407E-A947-70E740481C1C}">
                <a14:useLocalDpi xmlns:a14="http://schemas.microsoft.com/office/drawing/2010/main" val="0"/>
              </a:ext>
            </a:extLst>
          </a:blip>
          <a:srcRect t="21819" r="19951" b="10042"/>
          <a:stretch/>
        </p:blipFill>
        <p:spPr>
          <a:xfrm>
            <a:off x="31821413" y="14744941"/>
            <a:ext cx="5369370" cy="3802938"/>
          </a:xfrm>
          <a:prstGeom prst="rect">
            <a:avLst/>
          </a:prstGeom>
        </p:spPr>
      </p:pic>
      <p:sp>
        <p:nvSpPr>
          <p:cNvPr id="130" name="TextBox 129"/>
          <p:cNvSpPr txBox="1"/>
          <p:nvPr/>
        </p:nvSpPr>
        <p:spPr>
          <a:xfrm>
            <a:off x="16183961" y="17580933"/>
            <a:ext cx="5351435" cy="4154984"/>
          </a:xfrm>
          <a:prstGeom prst="rect">
            <a:avLst/>
          </a:prstGeom>
          <a:noFill/>
        </p:spPr>
        <p:txBody>
          <a:bodyPr wrap="square" rtlCol="0">
            <a:spAutoFit/>
          </a:bodyPr>
          <a:lstStyle/>
          <a:p>
            <a:pPr algn="ctr"/>
            <a:r>
              <a:rPr lang="en-US" sz="2400" i="1" dirty="0" smtClean="0">
                <a:latin typeface="Helvetica" panose="020B0604020202020204" pitchFamily="34" charset="0"/>
                <a:cs typeface="Helvetica" panose="020B0604020202020204" pitchFamily="34" charset="0"/>
              </a:rPr>
              <a:t>Thin-Foil Liners are too fragile to be freestanding, so 3D-printed dumbbell support structures are utilized.</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mc:AlternateContent xmlns:mc="http://schemas.openxmlformats.org/markup-compatibility/2006" xmlns:a14="http://schemas.microsoft.com/office/drawing/2010/main">
        <mc:Choice Requires="a14">
          <p:sp>
            <p:nvSpPr>
              <p:cNvPr id="153" name="TextBox 152"/>
              <p:cNvSpPr txBox="1"/>
              <p:nvPr/>
            </p:nvSpPr>
            <p:spPr>
              <a:xfrm>
                <a:off x="23005854" y="7174492"/>
                <a:ext cx="8342460" cy="14955248"/>
              </a:xfrm>
              <a:prstGeom prst="rect">
                <a:avLst/>
              </a:prstGeom>
              <a:noFill/>
            </p:spPr>
            <p:txBody>
              <a:bodyPr wrap="square" rtlCol="0">
                <a:spAutoFit/>
              </a:bodyPr>
              <a:lstStyle/>
              <a:p>
                <a:pPr marL="342900" indent="-342900" algn="just">
                  <a:buFont typeface="Arial" panose="020B0604020202020204" pitchFamily="34" charset="0"/>
                  <a:buChar char="•"/>
                </a:pPr>
                <a:r>
                  <a:rPr lang="en-US" sz="2800" dirty="0" smtClean="0">
                    <a:latin typeface="Helvetica" panose="020B0604020202020204" pitchFamily="34" charset="0"/>
                    <a:cs typeface="Helvetica" panose="020B0604020202020204" pitchFamily="34" charset="0"/>
                  </a:rPr>
                  <a:t>	A total of 24 high-current shots were conducted across the three DSP and single standard Z-Pinch geometries. </a:t>
                </a:r>
              </a:p>
              <a:p>
                <a:pPr marL="342900" indent="-342900" algn="just">
                  <a:buFont typeface="Arial" panose="020B0604020202020204" pitchFamily="34" charset="0"/>
                  <a:buChar char="•"/>
                </a:pPr>
                <a:r>
                  <a:rPr lang="en-US" sz="2800" dirty="0" smtClean="0">
                    <a:latin typeface="Helvetica" panose="020B0604020202020204" pitchFamily="34" charset="0"/>
                    <a:cs typeface="Helvetica" panose="020B0604020202020204" pitchFamily="34" charset="0"/>
                  </a:rPr>
                  <a:t>Analysis was intended to focus on instability growth rate, extracting instability amplitude as a function of average distanced moved, as referenced in [2].</a:t>
                </a:r>
              </a:p>
              <a:p>
                <a:pPr marL="342900" indent="-342900" algn="just">
                  <a:buFont typeface="Arial" panose="020B0604020202020204" pitchFamily="34" charset="0"/>
                  <a:buChar char="•"/>
                </a:pPr>
                <a:r>
                  <a:rPr lang="en-US" sz="2800" dirty="0" smtClean="0">
                    <a:latin typeface="Helvetica" panose="020B0604020202020204" pitchFamily="34" charset="0"/>
                    <a:cs typeface="Helvetica" panose="020B0604020202020204" pitchFamily="34" charset="0"/>
                  </a:rPr>
                  <a:t>This analysis was found to be impossible for all but the low-field DSP case, as axial compression was observed to be significantly impeded in the mid-field and high-field geometries across multiple shots, despite similar peak-current values. </a:t>
                </a:r>
              </a:p>
              <a:p>
                <a:pPr marL="342900" indent="-342900" algn="just">
                  <a:buFont typeface="Arial" panose="020B0604020202020204" pitchFamily="34" charset="0"/>
                  <a:buChar char="•"/>
                </a:pPr>
                <a:r>
                  <a:rPr lang="en-US" sz="2800" dirty="0" smtClean="0">
                    <a:latin typeface="Helvetica" panose="020B0604020202020204" pitchFamily="34" charset="0"/>
                    <a:cs typeface="Helvetica" panose="020B0604020202020204" pitchFamily="34" charset="0"/>
                  </a:rPr>
                  <a:t>For the standard Z-Pinch geometry, large m=0 instabilities were observed, with a growth rate that grew as a function of 1/r, as expected. </a:t>
                </a:r>
              </a:p>
              <a:p>
                <a:pPr marL="342900" indent="-342900" algn="just">
                  <a:buFont typeface="Arial" panose="020B0604020202020204" pitchFamily="34" charset="0"/>
                  <a:buChar char="•"/>
                </a:pPr>
                <a:r>
                  <a:rPr lang="en-US" sz="2800" dirty="0" smtClean="0">
                    <a:latin typeface="Helvetica" panose="020B0604020202020204" pitchFamily="34" charset="0"/>
                    <a:cs typeface="Helvetica" panose="020B0604020202020204" pitchFamily="34" charset="0"/>
                  </a:rPr>
                  <a:t>For the low-field DSP case, helical instabilities were driven with a pitch angle </a:t>
                </a:r>
                <a14:m>
                  <m:oMath xmlns:m="http://schemas.openxmlformats.org/officeDocument/2006/math">
                    <m:r>
                      <a:rPr lang="en-US" sz="2800" b="0" i="1" smtClean="0">
                        <a:latin typeface="Cambria Math" panose="02040503050406030204" pitchFamily="18" charset="0"/>
                        <a:cs typeface="Helvetica" panose="020B0604020202020204" pitchFamily="34" charset="0"/>
                      </a:rPr>
                      <m:t>𝜃</m:t>
                    </m:r>
                  </m:oMath>
                </a14:m>
                <a:r>
                  <a:rPr lang="en-US" sz="2800" dirty="0" smtClean="0">
                    <a:latin typeface="Helvetica" panose="020B0604020202020204" pitchFamily="34" charset="0"/>
                    <a:cs typeface="Helvetica" panose="020B0604020202020204" pitchFamily="34" charset="0"/>
                  </a:rPr>
                  <a:t> equal to the initial drive-field ratio (DFR):</a:t>
                </a:r>
              </a:p>
              <a:p>
                <a:pPr algn="ct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cs typeface="Helvetica" panose="020B0604020202020204" pitchFamily="34" charset="0"/>
                        </a:rPr>
                        <m:t>𝜃</m:t>
                      </m:r>
                      <m:r>
                        <a:rPr lang="en-US" sz="2800" b="0" i="0" smtClean="0">
                          <a:latin typeface="Cambria Math" panose="02040503050406030204" pitchFamily="18" charset="0"/>
                          <a:cs typeface="Helvetica" panose="020B0604020202020204" pitchFamily="34" charset="0"/>
                        </a:rPr>
                        <m:t>=</m:t>
                      </m:r>
                      <m:r>
                        <m:rPr>
                          <m:sty m:val="p"/>
                        </m:rPr>
                        <a:rPr lang="en-US" sz="2800" b="0" i="0" smtClean="0">
                          <a:latin typeface="Cambria Math" panose="02040503050406030204" pitchFamily="18" charset="0"/>
                          <a:cs typeface="Helvetica" panose="020B0604020202020204" pitchFamily="34" charset="0"/>
                        </a:rPr>
                        <m:t>arctan</m:t>
                      </m:r>
                      <m:d>
                        <m:dPr>
                          <m:ctrlPr>
                            <a:rPr lang="en-US" sz="2800" b="0" i="1" smtClean="0">
                              <a:latin typeface="Cambria Math" panose="02040503050406030204" pitchFamily="18" charset="0"/>
                              <a:cs typeface="Helvetica" panose="020B0604020202020204" pitchFamily="34" charset="0"/>
                            </a:rPr>
                          </m:ctrlPr>
                        </m:dPr>
                        <m:e>
                          <m:f>
                            <m:fPr>
                              <m:ctrlPr>
                                <a:rPr lang="en-US" sz="2800" b="0" i="1" smtClean="0">
                                  <a:latin typeface="Cambria Math" panose="02040503050406030204" pitchFamily="18" charset="0"/>
                                  <a:cs typeface="Helvetica" panose="020B0604020202020204" pitchFamily="34" charset="0"/>
                                </a:rPr>
                              </m:ctrlPr>
                            </m:fPr>
                            <m:num>
                              <m:sSub>
                                <m:sSubPr>
                                  <m:ctrlPr>
                                    <a:rPr lang="en-US" sz="2800" b="0" i="1" smtClean="0">
                                      <a:latin typeface="Cambria Math" panose="02040503050406030204" pitchFamily="18" charset="0"/>
                                      <a:cs typeface="Helvetica" panose="020B0604020202020204" pitchFamily="34" charset="0"/>
                                    </a:rPr>
                                  </m:ctrlPr>
                                </m:sSubPr>
                                <m:e>
                                  <m:r>
                                    <m:rPr>
                                      <m:sty m:val="p"/>
                                    </m:rPr>
                                    <a:rPr lang="en-US" sz="2800" b="0" i="0" smtClean="0">
                                      <a:latin typeface="Cambria Math" panose="02040503050406030204" pitchFamily="18" charset="0"/>
                                      <a:cs typeface="Helvetica" panose="020B0604020202020204" pitchFamily="34" charset="0"/>
                                    </a:rPr>
                                    <m:t>B</m:t>
                                  </m:r>
                                </m:e>
                                <m:sub>
                                  <m:r>
                                    <m:rPr>
                                      <m:sty m:val="p"/>
                                    </m:rPr>
                                    <a:rPr lang="en-US" sz="2800" b="0" i="0" smtClean="0">
                                      <a:latin typeface="Cambria Math" panose="02040503050406030204" pitchFamily="18" charset="0"/>
                                      <a:cs typeface="Helvetica" panose="020B0604020202020204" pitchFamily="34" charset="0"/>
                                    </a:rPr>
                                    <m:t>z</m:t>
                                  </m:r>
                                </m:sub>
                              </m:sSub>
                            </m:num>
                            <m:den>
                              <m:sSub>
                                <m:sSubPr>
                                  <m:ctrlPr>
                                    <a:rPr lang="en-US" sz="2800" b="0" i="1" smtClean="0">
                                      <a:latin typeface="Cambria Math" panose="02040503050406030204" pitchFamily="18" charset="0"/>
                                      <a:cs typeface="Helvetica" panose="020B0604020202020204" pitchFamily="34" charset="0"/>
                                    </a:rPr>
                                  </m:ctrlPr>
                                </m:sSubPr>
                                <m:e>
                                  <m:r>
                                    <m:rPr>
                                      <m:sty m:val="p"/>
                                    </m:rPr>
                                    <a:rPr lang="en-US" sz="2800" b="0" i="0" smtClean="0">
                                      <a:latin typeface="Cambria Math" panose="02040503050406030204" pitchFamily="18" charset="0"/>
                                      <a:cs typeface="Helvetica" panose="020B0604020202020204" pitchFamily="34" charset="0"/>
                                    </a:rPr>
                                    <m:t>B</m:t>
                                  </m:r>
                                </m:e>
                                <m:sub>
                                  <m:r>
                                    <a:rPr lang="en-US" sz="2800" b="0" i="1" smtClean="0">
                                      <a:latin typeface="Cambria Math" panose="02040503050406030204" pitchFamily="18" charset="0"/>
                                      <a:cs typeface="Helvetica" panose="020B0604020202020204" pitchFamily="34" charset="0"/>
                                    </a:rPr>
                                    <m:t>𝜃</m:t>
                                  </m:r>
                                </m:sub>
                              </m:sSub>
                            </m:den>
                          </m:f>
                        </m:e>
                      </m:d>
                    </m:oMath>
                  </m:oMathPara>
                </a14:m>
                <a:endParaRPr lang="en-US" sz="2800" dirty="0" smtClean="0">
                  <a:latin typeface="Helvetica" panose="020B0604020202020204" pitchFamily="34" charset="0"/>
                  <a:cs typeface="Helvetica" panose="020B0604020202020204" pitchFamily="34" charset="0"/>
                </a:endParaRPr>
              </a:p>
              <a:p>
                <a:pPr marL="342900" indent="-342900">
                  <a:buFont typeface="Arial" panose="020B0604020202020204" pitchFamily="34" charset="0"/>
                  <a:buChar char="•"/>
                </a:pPr>
                <a:r>
                  <a:rPr lang="en-US" sz="2800" dirty="0" smtClean="0">
                    <a:latin typeface="Helvetica" panose="020B0604020202020204" pitchFamily="34" charset="0"/>
                    <a:cs typeface="Helvetica" panose="020B0604020202020204" pitchFamily="34" charset="0"/>
                  </a:rPr>
                  <a:t>The helical instability structure from the low-field DSP case grew significantly slower than m=0 instability from the standard Z-Pinch case, due to a time-varying drive-field ratio:</a:t>
                </a:r>
              </a:p>
              <a:p>
                <a:endParaRPr lang="en-US" sz="1600" dirty="0" smtClean="0">
                  <a:latin typeface="Helvetica" panose="020B0604020202020204" pitchFamily="34" charset="0"/>
                  <a:cs typeface="Helvetica" panose="020B0604020202020204" pitchFamily="34" charset="0"/>
                </a:endParaRPr>
              </a:p>
              <a:p>
                <a:pPr algn="ct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cs typeface="Helvetica" panose="020B0604020202020204" pitchFamily="34" charset="0"/>
                        </a:rPr>
                        <m:t>𝜃</m:t>
                      </m:r>
                      <m:r>
                        <a:rPr lang="en-US" sz="2800" b="0" i="1" smtClean="0">
                          <a:latin typeface="Cambria Math" panose="02040503050406030204" pitchFamily="18" charset="0"/>
                          <a:cs typeface="Helvetica" panose="020B0604020202020204" pitchFamily="34" charset="0"/>
                        </a:rPr>
                        <m:t>=</m:t>
                      </m:r>
                      <m:func>
                        <m:funcPr>
                          <m:ctrlPr>
                            <a:rPr lang="en-US" sz="2800" b="0" i="1" smtClean="0">
                              <a:latin typeface="Cambria Math" panose="02040503050406030204" pitchFamily="18" charset="0"/>
                              <a:cs typeface="Helvetica" panose="020B0604020202020204" pitchFamily="34" charset="0"/>
                            </a:rPr>
                          </m:ctrlPr>
                        </m:funcPr>
                        <m:fName>
                          <m:r>
                            <m:rPr>
                              <m:sty m:val="p"/>
                            </m:rPr>
                            <a:rPr lang="en-US" sz="2800" b="0" i="0" smtClean="0">
                              <a:latin typeface="Cambria Math" panose="02040503050406030204" pitchFamily="18" charset="0"/>
                              <a:cs typeface="Helvetica" panose="020B0604020202020204" pitchFamily="34" charset="0"/>
                            </a:rPr>
                            <m:t>arctan</m:t>
                          </m:r>
                        </m:fName>
                        <m:e>
                          <m:d>
                            <m:dPr>
                              <m:ctrlPr>
                                <a:rPr lang="en-US" sz="2800" i="1">
                                  <a:latin typeface="Cambria Math" panose="02040503050406030204" pitchFamily="18" charset="0"/>
                                  <a:cs typeface="Helvetica" panose="020B0604020202020204" pitchFamily="34" charset="0"/>
                                </a:rPr>
                              </m:ctrlPr>
                            </m:dPr>
                            <m:e>
                              <m:f>
                                <m:fPr>
                                  <m:ctrlPr>
                                    <a:rPr lang="en-US" sz="2800" i="1">
                                      <a:latin typeface="Cambria Math" panose="02040503050406030204" pitchFamily="18" charset="0"/>
                                      <a:cs typeface="Helvetica" panose="020B0604020202020204" pitchFamily="34" charset="0"/>
                                    </a:rPr>
                                  </m:ctrlPr>
                                </m:fPr>
                                <m:num>
                                  <m:sSub>
                                    <m:sSubPr>
                                      <m:ctrlPr>
                                        <a:rPr lang="en-US" sz="2800" i="1">
                                          <a:latin typeface="Cambria Math" panose="02040503050406030204" pitchFamily="18" charset="0"/>
                                          <a:cs typeface="Helvetica" panose="020B0604020202020204" pitchFamily="34" charset="0"/>
                                        </a:rPr>
                                      </m:ctrlPr>
                                    </m:sSubPr>
                                    <m:e>
                                      <m:r>
                                        <a:rPr lang="en-US" sz="2800" i="1">
                                          <a:latin typeface="Cambria Math" panose="02040503050406030204" pitchFamily="18" charset="0"/>
                                          <a:cs typeface="Helvetica" panose="020B0604020202020204" pitchFamily="34" charset="0"/>
                                        </a:rPr>
                                        <m:t>𝜇</m:t>
                                      </m:r>
                                    </m:e>
                                    <m:sub>
                                      <m:r>
                                        <a:rPr lang="en-US" sz="2800" i="1">
                                          <a:latin typeface="Cambria Math" panose="02040503050406030204" pitchFamily="18" charset="0"/>
                                          <a:cs typeface="Helvetica" panose="020B0604020202020204" pitchFamily="34" charset="0"/>
                                        </a:rPr>
                                        <m:t>0</m:t>
                                      </m:r>
                                    </m:sub>
                                  </m:sSub>
                                  <m:r>
                                    <a:rPr lang="en-US" sz="2800" i="1">
                                      <a:latin typeface="Cambria Math" panose="02040503050406030204" pitchFamily="18" charset="0"/>
                                      <a:cs typeface="Helvetica" panose="020B0604020202020204" pitchFamily="34" charset="0"/>
                                    </a:rPr>
                                    <m:t>𝐼</m:t>
                                  </m:r>
                                  <m:d>
                                    <m:dPr>
                                      <m:ctrlPr>
                                        <a:rPr lang="en-US" sz="2800" b="0" i="1" smtClean="0">
                                          <a:latin typeface="Cambria Math" panose="02040503050406030204" pitchFamily="18" charset="0"/>
                                          <a:cs typeface="Helvetica" panose="020B0604020202020204" pitchFamily="34" charset="0"/>
                                        </a:rPr>
                                      </m:ctrlPr>
                                    </m:dPr>
                                    <m:e>
                                      <m:r>
                                        <a:rPr lang="en-US" sz="2800" b="0" i="1" smtClean="0">
                                          <a:latin typeface="Cambria Math" panose="02040503050406030204" pitchFamily="18" charset="0"/>
                                          <a:cs typeface="Helvetica" panose="020B0604020202020204" pitchFamily="34" charset="0"/>
                                        </a:rPr>
                                        <m:t>𝑡</m:t>
                                      </m:r>
                                    </m:e>
                                  </m:d>
                                </m:num>
                                <m:den>
                                  <m:r>
                                    <a:rPr lang="en-US" sz="2800" i="1">
                                      <a:latin typeface="Cambria Math" panose="02040503050406030204" pitchFamily="18" charset="0"/>
                                      <a:cs typeface="Helvetica" panose="020B0604020202020204" pitchFamily="34" charset="0"/>
                                    </a:rPr>
                                    <m:t>2</m:t>
                                  </m:r>
                                  <m:r>
                                    <a:rPr lang="en-US" sz="2800" i="1">
                                      <a:latin typeface="Cambria Math" panose="02040503050406030204" pitchFamily="18" charset="0"/>
                                      <a:cs typeface="Helvetica" panose="020B0604020202020204" pitchFamily="34" charset="0"/>
                                    </a:rPr>
                                    <m:t>𝜋</m:t>
                                  </m:r>
                                  <m:r>
                                    <a:rPr lang="en-US" sz="2800" i="1">
                                      <a:latin typeface="Cambria Math" panose="02040503050406030204" pitchFamily="18" charset="0"/>
                                      <a:cs typeface="Helvetica" panose="020B0604020202020204" pitchFamily="34" charset="0"/>
                                    </a:rPr>
                                    <m:t>𝑟</m:t>
                                  </m:r>
                                  <m:d>
                                    <m:dPr>
                                      <m:ctrlPr>
                                        <a:rPr lang="en-US" sz="2800" b="0" i="1" smtClean="0">
                                          <a:latin typeface="Cambria Math" panose="02040503050406030204" pitchFamily="18" charset="0"/>
                                          <a:cs typeface="Helvetica" panose="020B0604020202020204" pitchFamily="34" charset="0"/>
                                        </a:rPr>
                                      </m:ctrlPr>
                                    </m:dPr>
                                    <m:e>
                                      <m:r>
                                        <a:rPr lang="en-US" sz="2800" b="0" i="1" smtClean="0">
                                          <a:latin typeface="Cambria Math" panose="02040503050406030204" pitchFamily="18" charset="0"/>
                                          <a:cs typeface="Helvetica" panose="020B0604020202020204" pitchFamily="34" charset="0"/>
                                        </a:rPr>
                                        <m:t>𝑡</m:t>
                                      </m:r>
                                    </m:e>
                                  </m:d>
                                </m:den>
                              </m:f>
                              <m:r>
                                <a:rPr lang="en-US" sz="2800" i="1">
                                  <a:latin typeface="Cambria Math" panose="02040503050406030204" pitchFamily="18" charset="0"/>
                                  <a:ea typeface="Cambria Math" panose="02040503050406030204" pitchFamily="18" charset="0"/>
                                  <a:cs typeface="Helvetica" panose="020B0604020202020204" pitchFamily="34" charset="0"/>
                                </a:rPr>
                                <m:t>÷</m:t>
                              </m:r>
                              <m:r>
                                <a:rPr lang="en-US" sz="2800" b="0" i="1" smtClean="0">
                                  <a:latin typeface="Cambria Math" panose="02040503050406030204" pitchFamily="18" charset="0"/>
                                  <a:ea typeface="Cambria Math" panose="02040503050406030204" pitchFamily="18" charset="0"/>
                                  <a:cs typeface="Helvetica" panose="020B0604020202020204" pitchFamily="34" charset="0"/>
                                </a:rPr>
                                <m:t>𝐶𝐼</m:t>
                              </m:r>
                              <m:d>
                                <m:dPr>
                                  <m:ctrlPr>
                                    <a:rPr lang="en-US" sz="2800" b="0" i="1" smtClean="0">
                                      <a:latin typeface="Cambria Math" panose="02040503050406030204" pitchFamily="18" charset="0"/>
                                      <a:ea typeface="Cambria Math" panose="02040503050406030204" pitchFamily="18" charset="0"/>
                                      <a:cs typeface="Helvetica" panose="020B0604020202020204" pitchFamily="34" charset="0"/>
                                    </a:rPr>
                                  </m:ctrlPr>
                                </m:dPr>
                                <m:e>
                                  <m:r>
                                    <a:rPr lang="en-US" sz="2800" b="0" i="1" smtClean="0">
                                      <a:latin typeface="Cambria Math" panose="02040503050406030204" pitchFamily="18" charset="0"/>
                                      <a:ea typeface="Cambria Math" panose="02040503050406030204" pitchFamily="18" charset="0"/>
                                      <a:cs typeface="Helvetica" panose="020B0604020202020204" pitchFamily="34" charset="0"/>
                                    </a:rPr>
                                    <m:t>𝑡</m:t>
                                  </m:r>
                                </m:e>
                              </m:d>
                            </m:e>
                          </m:d>
                        </m:e>
                      </m:func>
                    </m:oMath>
                  </m:oMathPara>
                </a14:m>
                <a:endParaRPr lang="en-US" sz="28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p:txBody>
          </p:sp>
        </mc:Choice>
        <mc:Fallback xmlns="">
          <p:sp>
            <p:nvSpPr>
              <p:cNvPr id="153" name="TextBox 152"/>
              <p:cNvSpPr txBox="1">
                <a:spLocks noRot="1" noChangeAspect="1" noMove="1" noResize="1" noEditPoints="1" noAdjustHandles="1" noChangeArrowheads="1" noChangeShapeType="1" noTextEdit="1"/>
              </p:cNvSpPr>
              <p:nvPr/>
            </p:nvSpPr>
            <p:spPr>
              <a:xfrm>
                <a:off x="23005854" y="7174492"/>
                <a:ext cx="8342460" cy="14955248"/>
              </a:xfrm>
              <a:prstGeom prst="rect">
                <a:avLst/>
              </a:prstGeom>
              <a:blipFill>
                <a:blip r:embed="rId25"/>
                <a:stretch>
                  <a:fillRect l="-1316" t="-448" r="-1535"/>
                </a:stretch>
              </a:blipFill>
            </p:spPr>
            <p:txBody>
              <a:bodyPr/>
              <a:lstStyle/>
              <a:p>
                <a:r>
                  <a:rPr lang="en-US">
                    <a:noFill/>
                  </a:rPr>
                  <a:t> </a:t>
                </a:r>
              </a:p>
            </p:txBody>
          </p:sp>
        </mc:Fallback>
      </mc:AlternateContent>
      <p:pic>
        <p:nvPicPr>
          <p:cNvPr id="11" name="Picture 10"/>
          <p:cNvPicPr>
            <a:picLocks noChangeAspect="1"/>
          </p:cNvPicPr>
          <p:nvPr/>
        </p:nvPicPr>
        <p:blipFill rotWithShape="1">
          <a:blip r:embed="rId26" cstate="print">
            <a:extLst>
              <a:ext uri="{28A0092B-C50C-407E-A947-70E740481C1C}">
                <a14:useLocalDpi xmlns:a14="http://schemas.microsoft.com/office/drawing/2010/main" val="0"/>
              </a:ext>
            </a:extLst>
          </a:blip>
          <a:srcRect t="19010" r="19566" b="2344"/>
          <a:stretch/>
        </p:blipFill>
        <p:spPr>
          <a:xfrm>
            <a:off x="15509663" y="24395083"/>
            <a:ext cx="6173006" cy="4023845"/>
          </a:xfrm>
          <a:prstGeom prst="rect">
            <a:avLst/>
          </a:prstGeom>
        </p:spPr>
      </p:pic>
      <p:sp>
        <p:nvSpPr>
          <p:cNvPr id="154" name="TextBox 153"/>
          <p:cNvSpPr txBox="1"/>
          <p:nvPr/>
        </p:nvSpPr>
        <p:spPr>
          <a:xfrm>
            <a:off x="15812324" y="28552879"/>
            <a:ext cx="5704989" cy="3785652"/>
          </a:xfrm>
          <a:prstGeom prst="rect">
            <a:avLst/>
          </a:prstGeom>
          <a:noFill/>
        </p:spPr>
        <p:txBody>
          <a:bodyPr wrap="square" rtlCol="0">
            <a:spAutoFit/>
          </a:bodyPr>
          <a:lstStyle/>
          <a:p>
            <a:pPr algn="ctr"/>
            <a:r>
              <a:rPr lang="en-US" sz="2400" i="1" dirty="0" smtClean="0">
                <a:latin typeface="Helvetica" panose="020B0604020202020204" pitchFamily="34" charset="0"/>
                <a:cs typeface="Helvetica" panose="020B0604020202020204" pitchFamily="34" charset="0"/>
              </a:rPr>
              <a:t>Visible spectrum 12-Frame fast framing camera</a:t>
            </a:r>
          </a:p>
          <a:p>
            <a:pPr algn="ctr"/>
            <a:endParaRPr lang="en-US" sz="2400" dirty="0" smtClean="0"/>
          </a:p>
          <a:p>
            <a:pPr algn="ctr"/>
            <a:endParaRPr lang="en-US" sz="2400" dirty="0"/>
          </a:p>
          <a:p>
            <a:pPr algn="ctr"/>
            <a:endParaRPr lang="en-US" sz="2400" dirty="0" smtClean="0"/>
          </a:p>
          <a:p>
            <a:pPr algn="ctr"/>
            <a:endParaRPr lang="en-US" sz="2400" dirty="0"/>
          </a:p>
          <a:p>
            <a:pPr algn="ctr"/>
            <a:endParaRPr lang="en-US" sz="2400" dirty="0" smtClean="0"/>
          </a:p>
          <a:p>
            <a:pPr algn="ctr"/>
            <a:endParaRPr lang="en-US" sz="2400" dirty="0" smtClean="0"/>
          </a:p>
          <a:p>
            <a:pPr algn="ctr"/>
            <a:endParaRPr lang="en-US" sz="2400" dirty="0"/>
          </a:p>
          <a:p>
            <a:pPr algn="ctr"/>
            <a:endParaRPr lang="en-US" sz="2400" dirty="0"/>
          </a:p>
        </p:txBody>
      </p:sp>
      <p:grpSp>
        <p:nvGrpSpPr>
          <p:cNvPr id="20" name="Group 19"/>
          <p:cNvGrpSpPr/>
          <p:nvPr/>
        </p:nvGrpSpPr>
        <p:grpSpPr>
          <a:xfrm>
            <a:off x="665858" y="30577819"/>
            <a:ext cx="6280372" cy="1874525"/>
            <a:chOff x="35425625" y="2686099"/>
            <a:chExt cx="7657407" cy="2398412"/>
          </a:xfrm>
        </p:grpSpPr>
        <p:sp>
          <p:nvSpPr>
            <p:cNvPr id="124" name="Rectangle 123"/>
            <p:cNvSpPr/>
            <p:nvPr/>
          </p:nvSpPr>
          <p:spPr>
            <a:xfrm>
              <a:off x="35425625" y="2686099"/>
              <a:ext cx="7657407" cy="23984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National Nuclear Security Administration | Margaret's Circle Wiki | Fandom"/>
            <p:cNvPicPr>
              <a:picLocks noChangeAspect="1" noChangeArrowheads="1"/>
            </p:cNvPicPr>
            <p:nvPr/>
          </p:nvPicPr>
          <p:blipFill>
            <a:blip r:embed="rId27" cstate="print">
              <a:extLst>
                <a:ext uri="{28A0092B-C50C-407E-A947-70E740481C1C}">
                  <a14:useLocalDpi xmlns:a14="http://schemas.microsoft.com/office/drawing/2010/main" val="0"/>
                </a:ext>
              </a:extLst>
            </a:blip>
            <a:srcRect/>
            <a:stretch>
              <a:fillRect/>
            </a:stretch>
          </p:blipFill>
          <p:spPr bwMode="auto">
            <a:xfrm>
              <a:off x="35563918" y="2857939"/>
              <a:ext cx="7391937" cy="2142507"/>
            </a:xfrm>
            <a:prstGeom prst="rect">
              <a:avLst/>
            </a:prstGeom>
            <a:noFill/>
            <a:extLst>
              <a:ext uri="{909E8E84-426E-40DD-AFC4-6F175D3DCCD1}">
                <a14:hiddenFill xmlns:a14="http://schemas.microsoft.com/office/drawing/2010/main">
                  <a:solidFill>
                    <a:srgbClr val="FFFFFF"/>
                  </a:solidFill>
                </a14:hiddenFill>
              </a:ext>
            </a:extLst>
          </p:spPr>
        </p:pic>
      </p:grpSp>
      <p:pic>
        <p:nvPicPr>
          <p:cNvPr id="1028" name="Picture 4" descr="National Science Foundation - Wikipedia"/>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38075062" y="443444"/>
            <a:ext cx="4720702" cy="4720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226959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7963</TotalTime>
  <Words>1266</Words>
  <Application>Microsoft Office PowerPoint</Application>
  <PresentationFormat>Custom</PresentationFormat>
  <Paragraphs>165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Aharoni</vt:lpstr>
      <vt:lpstr>Arial</vt:lpstr>
      <vt:lpstr>Calibri</vt:lpstr>
      <vt:lpstr>Calibri Light</vt:lpstr>
      <vt:lpstr>Cambria Math</vt:lpstr>
      <vt:lpstr>Helvetica</vt:lpstr>
      <vt:lpstr>Office Theme</vt:lpstr>
      <vt:lpstr>PowerPoint Presentation</vt:lpstr>
    </vt:vector>
  </TitlesOfParts>
  <Company>University of Michigan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Bedel, Adam</dc:creator>
  <cp:lastModifiedBy>Bedel, Adam</cp:lastModifiedBy>
  <cp:revision>48</cp:revision>
  <dcterms:created xsi:type="dcterms:W3CDTF">2024-09-24T14:41:56Z</dcterms:created>
  <dcterms:modified xsi:type="dcterms:W3CDTF">2024-10-04T14:10:42Z</dcterms:modified>
</cp:coreProperties>
</file>

<file path=docProps/thumbnail.jpeg>
</file>